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7" r:id="rId3"/>
    <p:sldId id="259" r:id="rId4"/>
    <p:sldId id="261" r:id="rId5"/>
    <p:sldId id="298" r:id="rId6"/>
    <p:sldId id="262" r:id="rId7"/>
    <p:sldId id="299" r:id="rId8"/>
    <p:sldId id="263" r:id="rId9"/>
    <p:sldId id="301" r:id="rId10"/>
    <p:sldId id="264" r:id="rId11"/>
    <p:sldId id="317" r:id="rId12"/>
    <p:sldId id="303" r:id="rId13"/>
    <p:sldId id="265" r:id="rId14"/>
    <p:sldId id="297" r:id="rId15"/>
    <p:sldId id="304" r:id="rId16"/>
    <p:sldId id="309" r:id="rId17"/>
    <p:sldId id="306" r:id="rId18"/>
    <p:sldId id="310" r:id="rId19"/>
    <p:sldId id="307" r:id="rId20"/>
    <p:sldId id="308" r:id="rId21"/>
    <p:sldId id="311" r:id="rId22"/>
    <p:sldId id="312" r:id="rId23"/>
    <p:sldId id="313" r:id="rId24"/>
    <p:sldId id="314" r:id="rId25"/>
    <p:sldId id="315" r:id="rId26"/>
    <p:sldId id="316" r:id="rId27"/>
  </p:sldIdLst>
  <p:sldSz cx="9144000" cy="5143500" type="screen16x9"/>
  <p:notesSz cx="6858000" cy="9144000"/>
  <p:embeddedFontLst>
    <p:embeddedFont>
      <p:font typeface="Poppins" charset="0"/>
      <p:regular r:id="rId29"/>
      <p:bold r:id="rId30"/>
      <p:italic r:id="rId31"/>
      <p:boldItalic r:id="rId32"/>
    </p:embeddedFont>
    <p:embeddedFont>
      <p:font typeface="Consolas" pitchFamily="49" charset="0"/>
      <p:regular r:id="rId33"/>
      <p:bold r:id="rId34"/>
      <p:italic r:id="rId35"/>
      <p:boldItalic r:id="rId36"/>
    </p:embeddedFont>
    <p:embeddedFont>
      <p:font typeface="PT Sans"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107019D-FDC6-49E1-9B9C-0369A43C07EB}">
  <a:tblStyle styleId="{5107019D-FDC6-49E1-9B9C-0369A43C07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ED0519-2B7A-49FC-81FD-B3D7F1A961B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970" y="-25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8"/>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8"/>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8"/>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8"/>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18"/>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18"/>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18"/>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18"/>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9"/>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9"/>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9"/>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9"/>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9"/>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19"/>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19"/>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1" name="Google Shape;191;p19"/>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2" name="Google Shape;192;p19"/>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3" name="Google Shape;193;p19"/>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19"/>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19"/>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96" name="Google Shape;196;p19"/>
          <p:cNvPicPr preferRelativeResize="0"/>
          <p:nvPr/>
        </p:nvPicPr>
        <p:blipFill rotWithShape="1">
          <a:blip r:embed="rId3">
            <a:alphaModFix/>
          </a:blip>
          <a:srcRect l="68148" b="22414"/>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a:spLocks noGrp="1"/>
          </p:cNvSpPr>
          <p:nvPr>
            <p:ph type="title" hasCustomPrompt="1"/>
          </p:nvPr>
        </p:nvSpPr>
        <p:spPr>
          <a:xfrm>
            <a:off x="3099888" y="2045129"/>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a:spLocks noGrp="1"/>
          </p:cNvSpPr>
          <p:nvPr>
            <p:ph type="subTitle" idx="1"/>
          </p:nvPr>
        </p:nvSpPr>
        <p:spPr>
          <a:xfrm>
            <a:off x="3099898" y="2737825"/>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2" name="Google Shape;202;p20"/>
          <p:cNvSpPr txBox="1">
            <a:spLocks noGrp="1"/>
          </p:cNvSpPr>
          <p:nvPr>
            <p:ph type="title" idx="2" hasCustomPrompt="1"/>
          </p:nvPr>
        </p:nvSpPr>
        <p:spPr>
          <a:xfrm>
            <a:off x="3099904" y="669938"/>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4" name="Google Shape;204;p20"/>
          <p:cNvSpPr txBox="1">
            <a:spLocks noGrp="1"/>
          </p:cNvSpPr>
          <p:nvPr>
            <p:ph type="title" idx="4" hasCustomPrompt="1"/>
          </p:nvPr>
        </p:nvSpPr>
        <p:spPr>
          <a:xfrm>
            <a:off x="3099896" y="3420317"/>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t="129" b="129"/>
          <a:stretch/>
        </p:blipFill>
        <p:spPr>
          <a:xfrm rot="5400000">
            <a:off x="-128174" y="3562553"/>
            <a:ext cx="1716695" cy="13079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6" name="Google Shape;226;p22"/>
          <p:cNvPicPr preferRelativeResize="0"/>
          <p:nvPr/>
        </p:nvPicPr>
        <p:blipFill rotWithShape="1">
          <a:blip r:embed="rId3">
            <a:alphaModFix/>
          </a:blip>
          <a:srcRect l="14813" b="34262"/>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2" name="Google Shape;232;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3" name="Google Shape;233;p23"/>
          <p:cNvGrpSpPr/>
          <p:nvPr/>
        </p:nvGrpSpPr>
        <p:grpSpPr>
          <a:xfrm flipH="1">
            <a:off x="2620475" y="0"/>
            <a:ext cx="6523526" cy="369900"/>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r="56111" b="41941"/>
          <a:stretch/>
        </p:blipFill>
        <p:spPr>
          <a:xfrm rot="-5400000">
            <a:off x="8325038" y="4266787"/>
            <a:ext cx="775950" cy="784125"/>
          </a:xfrm>
          <a:prstGeom prst="rect">
            <a:avLst/>
          </a:prstGeom>
          <a:noFill/>
          <a:ln>
            <a:noFill/>
          </a:ln>
        </p:spPr>
      </p:pic>
      <p:pic>
        <p:nvPicPr>
          <p:cNvPr id="237" name="Google Shape;237;p23"/>
          <p:cNvPicPr preferRelativeResize="0"/>
          <p:nvPr/>
        </p:nvPicPr>
        <p:blipFill>
          <a:blip r:embed="rId6">
            <a:alphaModFix/>
          </a:blip>
          <a:stretch>
            <a:fillRect/>
          </a:stretch>
        </p:blipFill>
        <p:spPr>
          <a:xfrm rot="-5400000" flipH="1">
            <a:off x="0" y="4170725"/>
            <a:ext cx="972775" cy="9727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rot="-5400000" flipH="1">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rot="-5400000" flipH="1">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13225" y="1869900"/>
            <a:ext cx="3171900" cy="217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rot="5400000" flipH="1">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7"/>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7"/>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7"/>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7"/>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8" name="Google Shape;158;p17"/>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9" name="Google Shape;159;p17"/>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8" r:id="rId8"/>
    <p:sldLayoutId id="2147483663" r:id="rId9"/>
    <p:sldLayoutId id="2147483664" r:id="rId10"/>
    <p:sldLayoutId id="2147483665" r:id="rId11"/>
    <p:sldLayoutId id="2147483666" r:id="rId12"/>
    <p:sldLayoutId id="2147483667" r:id="rId13"/>
    <p:sldLayoutId id="2147483668" r:id="rId14"/>
    <p:sldLayoutId id="2147483669" r:id="rId15"/>
    <p:sldLayoutId id="2147483672" r:id="rId16"/>
    <p:sldLayoutId id="214748367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ctrTitle"/>
          </p:nvPr>
        </p:nvSpPr>
        <p:spPr>
          <a:xfrm>
            <a:off x="916882" y="984036"/>
            <a:ext cx="7199400" cy="14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latin typeface="Times New Roman" pitchFamily="18" charset="0"/>
                <a:cs typeface="Times New Roman" pitchFamily="18" charset="0"/>
              </a:rPr>
              <a:t>VOTE APPLICATION USING DJANGO FRAMEWORK</a:t>
            </a:r>
            <a:endParaRPr sz="4000" dirty="0">
              <a:latin typeface="Times New Roman" pitchFamily="18" charset="0"/>
              <a:cs typeface="Times New Roman" pitchFamily="18" charset="0"/>
            </a:endParaRPr>
          </a:p>
        </p:txBody>
      </p:sp>
      <p:sp>
        <p:nvSpPr>
          <p:cNvPr id="308" name="Google Shape;308;p33"/>
          <p:cNvSpPr txBox="1">
            <a:spLocks noGrp="1"/>
          </p:cNvSpPr>
          <p:nvPr>
            <p:ph type="subTitle" idx="1"/>
          </p:nvPr>
        </p:nvSpPr>
        <p:spPr>
          <a:xfrm>
            <a:off x="944591" y="2691946"/>
            <a:ext cx="71994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latin typeface="Times New Roman" pitchFamily="18" charset="0"/>
                <a:cs typeface="Times New Roman" pitchFamily="18" charset="0"/>
              </a:rPr>
              <a:t>NAAN   MUDHALVAN    POLLING PROJECT USING  DJANGO </a:t>
            </a:r>
          </a:p>
          <a:p>
            <a:pPr marL="0" lvl="0" indent="0" algn="ctr" rtl="0">
              <a:spcBef>
                <a:spcPts val="0"/>
              </a:spcBef>
              <a:spcAft>
                <a:spcPts val="0"/>
              </a:spcAft>
              <a:buNone/>
            </a:pPr>
            <a:endParaRPr lang="en-US" dirty="0" smtClean="0"/>
          </a:p>
          <a:p>
            <a:pPr marL="0" lvl="0" indent="0" algn="ctr" rtl="0">
              <a:spcBef>
                <a:spcPts val="0"/>
              </a:spcBef>
              <a:spcAft>
                <a:spcPts val="0"/>
              </a:spcAft>
              <a:buNone/>
            </a:pPr>
            <a:r>
              <a:rPr lang="en-US" sz="1800" b="1" dirty="0" smtClean="0">
                <a:latin typeface="Times New Roman" pitchFamily="18" charset="0"/>
                <a:cs typeface="Times New Roman" pitchFamily="18" charset="0"/>
              </a:rPr>
              <a:t>                                       DEVELOPED BY</a:t>
            </a:r>
          </a:p>
          <a:p>
            <a:pPr marL="0" lvl="0" indent="0" algn="ctr" rtl="0">
              <a:spcBef>
                <a:spcPts val="0"/>
              </a:spcBef>
              <a:spcAft>
                <a:spcPts val="0"/>
              </a:spcAft>
              <a:buNone/>
            </a:pPr>
            <a:endParaRPr lang="en-US" dirty="0" smtClean="0">
              <a:latin typeface="Times New Roman" pitchFamily="18" charset="0"/>
              <a:cs typeface="Times New Roman" pitchFamily="18" charset="0"/>
            </a:endParaRPr>
          </a:p>
          <a:p>
            <a:pPr marL="0" indent="0"/>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K. </a:t>
            </a:r>
            <a:r>
              <a:rPr lang="en-US" b="1" dirty="0" smtClean="0">
                <a:latin typeface="Times New Roman" pitchFamily="18" charset="0"/>
                <a:cs typeface="Times New Roman" pitchFamily="18" charset="0"/>
              </a:rPr>
              <a:t>SNEHA</a:t>
            </a:r>
            <a:endParaRPr lang="en-US" b="1" dirty="0" smtClean="0">
              <a:latin typeface="Times New Roman" pitchFamily="18" charset="0"/>
              <a:cs typeface="Times New Roman" pitchFamily="18" charset="0"/>
            </a:endParaRPr>
          </a:p>
          <a:p>
            <a:pPr marL="0" indent="0"/>
            <a:r>
              <a:rPr lang="en-US" b="1" dirty="0" smtClean="0">
                <a:latin typeface="Times New Roman" pitchFamily="18" charset="0"/>
                <a:cs typeface="Times New Roman" pitchFamily="18" charset="0"/>
              </a:rPr>
              <a:t>                                    III-YEAR  CSE</a:t>
            </a:r>
          </a:p>
          <a:p>
            <a:pPr marL="0" lvl="0" indent="0"/>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RVCE</a:t>
            </a:r>
          </a:p>
          <a:p>
            <a:pPr marL="0" lvl="0" indent="0" algn="ctr" rtl="0">
              <a:spcBef>
                <a:spcPts val="0"/>
              </a:spcBef>
              <a:spcAft>
                <a:spcPts val="0"/>
              </a:spcAft>
              <a:buNone/>
            </a:pPr>
            <a:r>
              <a:rPr lang="en-US" dirty="0" smtClean="0">
                <a:latin typeface="Times New Roman" pitchFamily="18" charset="0"/>
                <a:cs typeface="Times New Roman" pitchFamily="18" charset="0"/>
              </a:rPr>
              <a:t>              </a:t>
            </a:r>
          </a:p>
          <a:p>
            <a:pPr marL="0" lvl="0" indent="0" algn="ctr" rtl="0">
              <a:spcBef>
                <a:spcPts val="0"/>
              </a:spcBef>
              <a:spcAft>
                <a:spcPts val="0"/>
              </a:spcAft>
              <a:buNone/>
            </a:pPr>
            <a:endParaRPr lang="en-US" b="1" dirty="0" smtClean="0">
              <a:latin typeface="Times New Roman" pitchFamily="18" charset="0"/>
              <a:cs typeface="Times New Roman" pitchFamily="18" charset="0"/>
            </a:endParaRPr>
          </a:p>
          <a:p>
            <a:pPr marL="0" lvl="0" indent="0" algn="ctr" rtl="0">
              <a:spcBef>
                <a:spcPts val="0"/>
              </a:spcBef>
              <a:spcAft>
                <a:spcPts val="0"/>
              </a:spcAft>
              <a:buNone/>
            </a:pPr>
            <a:r>
              <a:rPr lang="en-US" b="1" dirty="0" smtClean="0">
                <a:latin typeface="Times New Roman" pitchFamily="18" charset="0"/>
                <a:cs typeface="Times New Roman"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1400" dirty="0" smtClean="0">
                <a:latin typeface="Times New Roman" pitchFamily="18" charset="0"/>
                <a:cs typeface="Times New Roman" pitchFamily="18" charset="0"/>
              </a:rPr>
              <a:t>Create Templates</a:t>
            </a:r>
            <a:endParaRPr sz="1400" dirty="0">
              <a:latin typeface="Times New Roman" pitchFamily="18" charset="0"/>
              <a:cs typeface="Times New Roman" pitchFamily="18" charset="0"/>
            </a:endParaRPr>
          </a:p>
        </p:txBody>
      </p:sp>
      <p:sp>
        <p:nvSpPr>
          <p:cNvPr id="27" name="TextBox 26"/>
          <p:cNvSpPr txBox="1"/>
          <p:nvPr/>
        </p:nvSpPr>
        <p:spPr>
          <a:xfrm>
            <a:off x="651641" y="1292772"/>
            <a:ext cx="7882759" cy="2677656"/>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Step-1</a:t>
            </a:r>
            <a:r>
              <a:rPr lang="en-US" dirty="0" smtClean="0">
                <a:latin typeface="Times New Roman" pitchFamily="18" charset="0"/>
                <a:cs typeface="Times New Roman" pitchFamily="18" charset="0"/>
              </a:rPr>
              <a:t>: Follow the steps given below to create the front layout of the page.  </a:t>
            </a:r>
          </a:p>
          <a:p>
            <a:pPr algn="just"/>
            <a:r>
              <a:rPr lang="en-US" dirty="0" smtClean="0">
                <a:latin typeface="Times New Roman" pitchFamily="18" charset="0"/>
                <a:cs typeface="Times New Roman" pitchFamily="18" charset="0"/>
              </a:rPr>
              <a:t> Create a folder ‘</a:t>
            </a:r>
            <a:r>
              <a:rPr lang="en-US" dirty="0" smtClean="0">
                <a:solidFill>
                  <a:srgbClr val="FF0000"/>
                </a:solidFill>
                <a:latin typeface="Times New Roman" pitchFamily="18" charset="0"/>
                <a:cs typeface="Times New Roman" pitchFamily="18" charset="0"/>
              </a:rPr>
              <a:t>templates</a:t>
            </a:r>
            <a:r>
              <a:rPr lang="en-US" dirty="0" smtClean="0">
                <a:latin typeface="Times New Roman" pitchFamily="18" charset="0"/>
                <a:cs typeface="Times New Roman" pitchFamily="18" charset="0"/>
              </a:rPr>
              <a:t>‘ in top-level pollster folder i.e. pollster-templates. </a:t>
            </a:r>
          </a:p>
          <a:p>
            <a:pPr algn="just"/>
            <a:r>
              <a:rPr lang="en-US" dirty="0" smtClean="0">
                <a:latin typeface="Times New Roman" pitchFamily="18" charset="0"/>
                <a:cs typeface="Times New Roman" pitchFamily="18" charset="0"/>
              </a:rPr>
              <a:t> Create ‘</a:t>
            </a:r>
            <a:r>
              <a:rPr lang="en-US" dirty="0" smtClean="0">
                <a:solidFill>
                  <a:srgbClr val="FF0000"/>
                </a:solidFill>
                <a:latin typeface="Times New Roman" pitchFamily="18" charset="0"/>
                <a:cs typeface="Times New Roman" pitchFamily="18" charset="0"/>
              </a:rPr>
              <a:t>base.html</a:t>
            </a:r>
            <a:r>
              <a:rPr lang="en-US" dirty="0" smtClean="0">
                <a:latin typeface="Times New Roman" pitchFamily="18" charset="0"/>
                <a:cs typeface="Times New Roman" pitchFamily="18" charset="0"/>
              </a:rPr>
              <a:t>‘ file inside the template folder. We will define the head, body and navigation bar of our application in this file. </a:t>
            </a:r>
          </a:p>
          <a:p>
            <a:pPr algn="just"/>
            <a:r>
              <a:rPr lang="en-US" dirty="0" smtClean="0">
                <a:latin typeface="Times New Roman" pitchFamily="18" charset="0"/>
                <a:cs typeface="Times New Roman" pitchFamily="18" charset="0"/>
              </a:rPr>
              <a:t> In the ‘</a:t>
            </a:r>
            <a:r>
              <a:rPr lang="en-US" dirty="0" smtClean="0">
                <a:solidFill>
                  <a:schemeClr val="tx1"/>
                </a:solidFill>
                <a:latin typeface="Times New Roman" pitchFamily="18" charset="0"/>
                <a:cs typeface="Times New Roman" pitchFamily="18" charset="0"/>
              </a:rPr>
              <a:t>templates</a:t>
            </a:r>
            <a:r>
              <a:rPr lang="en-US" dirty="0" smtClean="0">
                <a:latin typeface="Times New Roman" pitchFamily="18" charset="0"/>
                <a:cs typeface="Times New Roman" pitchFamily="18" charset="0"/>
              </a:rPr>
              <a:t>’ folder create another folder ‘</a:t>
            </a:r>
            <a:r>
              <a:rPr lang="en-US" dirty="0" smtClean="0">
                <a:solidFill>
                  <a:srgbClr val="FF0000"/>
                </a:solidFill>
                <a:latin typeface="Times New Roman" pitchFamily="18" charset="0"/>
                <a:cs typeface="Times New Roman" pitchFamily="18" charset="0"/>
              </a:rPr>
              <a:t>polls</a:t>
            </a:r>
            <a:r>
              <a:rPr lang="en-US" dirty="0" smtClean="0">
                <a:latin typeface="Times New Roman" pitchFamily="18" charset="0"/>
                <a:cs typeface="Times New Roman" pitchFamily="18" charset="0"/>
              </a:rPr>
              <a:t>‘. In ‘polls’ folder create three files ‘</a:t>
            </a:r>
            <a:r>
              <a:rPr lang="en-US" dirty="0" smtClean="0">
                <a:solidFill>
                  <a:srgbClr val="FF0000"/>
                </a:solidFill>
                <a:latin typeface="Times New Roman" pitchFamily="18" charset="0"/>
                <a:cs typeface="Times New Roman" pitchFamily="18" charset="0"/>
              </a:rPr>
              <a:t>index.html</a:t>
            </a:r>
            <a:r>
              <a:rPr lang="en-US" dirty="0" smtClean="0">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results.html</a:t>
            </a:r>
            <a:r>
              <a:rPr lang="en-US" dirty="0" smtClean="0">
                <a:latin typeface="Times New Roman" pitchFamily="18" charset="0"/>
                <a:cs typeface="Times New Roman" pitchFamily="18" charset="0"/>
              </a:rPr>
              <a:t>‘ and ‘</a:t>
            </a:r>
            <a:r>
              <a:rPr lang="en-US" dirty="0" smtClean="0">
                <a:solidFill>
                  <a:srgbClr val="FF0000"/>
                </a:solidFill>
                <a:latin typeface="Times New Roman" pitchFamily="18" charset="0"/>
                <a:cs typeface="Times New Roman" pitchFamily="18" charset="0"/>
              </a:rPr>
              <a:t>detail.html</a:t>
            </a:r>
            <a:r>
              <a:rPr lang="en-US" dirty="0" smtClean="0">
                <a:latin typeface="Times New Roman" pitchFamily="18" charset="0"/>
                <a:cs typeface="Times New Roman" pitchFamily="18" charset="0"/>
              </a:rPr>
              <a:t>‘.</a:t>
            </a:r>
          </a:p>
          <a:p>
            <a:pPr algn="just"/>
            <a:r>
              <a:rPr lang="en-US" b="1" dirty="0" smtClean="0">
                <a:latin typeface="Times New Roman" pitchFamily="18" charset="0"/>
                <a:cs typeface="Times New Roman" pitchFamily="18" charset="0"/>
              </a:rPr>
              <a:t>Step-2</a:t>
            </a:r>
            <a:r>
              <a:rPr lang="en-US" dirty="0" smtClean="0">
                <a:latin typeface="Times New Roman" pitchFamily="18" charset="0"/>
                <a:cs typeface="Times New Roman" pitchFamily="18" charset="0"/>
              </a:rPr>
              <a:t>: By default </a:t>
            </a:r>
            <a:r>
              <a:rPr lang="en-US" dirty="0" err="1" smtClean="0">
                <a:latin typeface="Times New Roman" pitchFamily="18" charset="0"/>
                <a:cs typeface="Times New Roman" pitchFamily="18" charset="0"/>
              </a:rPr>
              <a:t>Django</a:t>
            </a:r>
            <a:r>
              <a:rPr lang="en-US" dirty="0" smtClean="0">
                <a:latin typeface="Times New Roman" pitchFamily="18" charset="0"/>
                <a:cs typeface="Times New Roman" pitchFamily="18" charset="0"/>
              </a:rPr>
              <a:t> will search the ‘template’ inside the ‘polls’ app but we have created a global ‘template’ folder which is outside the polls app.  </a:t>
            </a:r>
          </a:p>
          <a:p>
            <a:pPr algn="just"/>
            <a:r>
              <a:rPr lang="en-US" b="1" dirty="0" smtClean="0">
                <a:latin typeface="Times New Roman" pitchFamily="18" charset="0"/>
                <a:cs typeface="Times New Roman" pitchFamily="18" charset="0"/>
              </a:rPr>
              <a:t>Step-3</a:t>
            </a:r>
            <a:r>
              <a:rPr lang="en-US" dirty="0" smtClean="0">
                <a:latin typeface="Times New Roman" pitchFamily="18" charset="0"/>
                <a:cs typeface="Times New Roman" pitchFamily="18" charset="0"/>
              </a:rPr>
              <a:t>: Open index.html file and write the code given below. This file will display the list of questions which are stored in our database. Also, two buttons will be displayed to the user. One for the </a:t>
            </a:r>
            <a:r>
              <a:rPr lang="en-US" dirty="0" smtClean="0">
                <a:solidFill>
                  <a:srgbClr val="FF0000"/>
                </a:solidFill>
                <a:latin typeface="Times New Roman" pitchFamily="18" charset="0"/>
                <a:cs typeface="Times New Roman" pitchFamily="18" charset="0"/>
              </a:rPr>
              <a:t>voting</a:t>
            </a:r>
            <a:r>
              <a:rPr lang="en-US" dirty="0" smtClean="0">
                <a:latin typeface="Times New Roman" pitchFamily="18" charset="0"/>
                <a:cs typeface="Times New Roman" pitchFamily="18" charset="0"/>
              </a:rPr>
              <a:t> and the other one is to check the </a:t>
            </a:r>
            <a:r>
              <a:rPr lang="en-US" dirty="0" smtClean="0">
                <a:solidFill>
                  <a:srgbClr val="FF0000"/>
                </a:solidFill>
                <a:latin typeface="Times New Roman" pitchFamily="18" charset="0"/>
                <a:cs typeface="Times New Roman" pitchFamily="18" charset="0"/>
              </a:rPr>
              <a:t>results</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731574" y="493202"/>
            <a:ext cx="7704000" cy="572700"/>
          </a:xfrm>
          <a:prstGeom prst="rect">
            <a:avLst/>
          </a:prstGeom>
        </p:spPr>
        <p:txBody>
          <a:bodyPr spcFirstLastPara="1" wrap="square" lIns="91425" tIns="91425" rIns="91425" bIns="91425" anchor="t" anchorCtr="0">
            <a:noAutofit/>
          </a:bodyPr>
          <a:lstStyle/>
          <a:p>
            <a:pPr lvl="0" fontAlgn="base">
              <a:spcBef>
                <a:spcPct val="0"/>
              </a:spcBef>
              <a:spcAft>
                <a:spcPct val="0"/>
              </a:spcAft>
            </a:pPr>
            <a:r>
              <a:rPr lang="en-US" sz="2000" dirty="0" smtClean="0">
                <a:latin typeface="Times New Roman" pitchFamily="18" charset="0"/>
                <a:cs typeface="Times New Roman" pitchFamily="18" charset="0"/>
              </a:rPr>
              <a:t>INSTALLED </a:t>
            </a:r>
            <a:r>
              <a:rPr lang="en-US" sz="1400" dirty="0" smtClean="0">
                <a:latin typeface="Times New Roman" pitchFamily="18" charset="0"/>
                <a:cs typeface="Times New Roman" pitchFamily="18" charset="0"/>
              </a:rPr>
              <a:t>APPS:</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        </a:t>
            </a:r>
            <a:r>
              <a:rPr lang="en-US" sz="1400" b="0" dirty="0" smtClean="0">
                <a:solidFill>
                  <a:srgbClr val="273239"/>
                </a:solidFill>
                <a:latin typeface="Times New Roman" pitchFamily="18" charset="0"/>
                <a:cs typeface="Times New Roman" pitchFamily="18" charset="0"/>
              </a:rPr>
              <a:t>Go to the </a:t>
            </a:r>
            <a:r>
              <a:rPr lang="en-US" sz="1400" dirty="0" smtClean="0">
                <a:solidFill>
                  <a:srgbClr val="273239"/>
                </a:solidFill>
                <a:latin typeface="Times New Roman" pitchFamily="18" charset="0"/>
                <a:cs typeface="Times New Roman" pitchFamily="18" charset="0"/>
              </a:rPr>
              <a:t>settings.py</a:t>
            </a:r>
            <a:r>
              <a:rPr lang="en-US" sz="1400" b="0" dirty="0" smtClean="0">
                <a:solidFill>
                  <a:srgbClr val="273239"/>
                </a:solidFill>
                <a:latin typeface="Times New Roman" pitchFamily="18" charset="0"/>
                <a:cs typeface="Times New Roman" pitchFamily="18" charset="0"/>
              </a:rPr>
              <a:t> file and in the list, INSTALLED_APPS write down the code below to include the app in our project. This will refer to the polls -&gt; apps.py -&gt; </a:t>
            </a:r>
            <a:r>
              <a:rPr lang="en-US" sz="1400" b="0" dirty="0" err="1" smtClean="0">
                <a:solidFill>
                  <a:srgbClr val="273239"/>
                </a:solidFill>
                <a:latin typeface="Times New Roman" pitchFamily="18" charset="0"/>
                <a:cs typeface="Times New Roman" pitchFamily="18" charset="0"/>
              </a:rPr>
              <a:t>PollsConfig</a:t>
            </a:r>
            <a:r>
              <a:rPr lang="en-US" sz="1400" b="0" dirty="0" smtClean="0">
                <a:solidFill>
                  <a:srgbClr val="273239"/>
                </a:solidFill>
                <a:latin typeface="Times New Roman" pitchFamily="18" charset="0"/>
                <a:cs typeface="Times New Roman" pitchFamily="18" charset="0"/>
              </a:rPr>
              <a:t> class</a:t>
            </a:r>
            <a:br>
              <a:rPr lang="en-US" sz="1400" b="0" dirty="0" smtClean="0">
                <a:solidFill>
                  <a:srgbClr val="273239"/>
                </a:solidFill>
                <a:latin typeface="Times New Roman" pitchFamily="18" charset="0"/>
                <a:cs typeface="Times New Roman" pitchFamily="18" charset="0"/>
              </a:rPr>
            </a:br>
            <a:r>
              <a:rPr lang="en-US" sz="1400" b="0" dirty="0" smtClean="0">
                <a:solidFill>
                  <a:srgbClr val="273239"/>
                </a:solidFill>
                <a:latin typeface="Times New Roman" pitchFamily="18" charset="0"/>
                <a:cs typeface="Times New Roman" pitchFamily="18" charset="0"/>
              </a:rPr>
              <a:t>. </a:t>
            </a:r>
            <a:r>
              <a:rPr lang="en-US" sz="1400" b="0" dirty="0" smtClean="0">
                <a:solidFill>
                  <a:schemeClr val="tx1"/>
                </a:solidFill>
                <a:latin typeface="Times New Roman" pitchFamily="18" charset="0"/>
                <a:cs typeface="Times New Roman" pitchFamily="18" charset="0"/>
              </a:rPr>
              <a:t/>
            </a:r>
            <a:br>
              <a:rPr lang="en-US" sz="1400" b="0" dirty="0" smtClean="0">
                <a:solidFill>
                  <a:schemeClr val="tx1"/>
                </a:solidFill>
                <a:latin typeface="Times New Roman" pitchFamily="18" charset="0"/>
                <a:cs typeface="Times New Roman" pitchFamily="18" charset="0"/>
              </a:rPr>
            </a:br>
            <a:r>
              <a:rPr lang="en-US" sz="1400" b="0" dirty="0" smtClean="0">
                <a:solidFill>
                  <a:srgbClr val="273239"/>
                </a:solidFill>
                <a:latin typeface="Times New Roman" pitchFamily="18" charset="0"/>
                <a:cs typeface="Times New Roman" pitchFamily="18" charset="0"/>
              </a:rPr>
              <a:t/>
            </a:r>
            <a:br>
              <a:rPr lang="en-US" sz="1400" b="0" dirty="0" smtClean="0">
                <a:solidFill>
                  <a:srgbClr val="273239"/>
                </a:solidFill>
                <a:latin typeface="Times New Roman" pitchFamily="18" charset="0"/>
                <a:cs typeface="Times New Roman" pitchFamily="18" charset="0"/>
              </a:rPr>
            </a:br>
            <a:r>
              <a:rPr lang="en-US" sz="1400" dirty="0" err="1" smtClean="0">
                <a:solidFill>
                  <a:srgbClr val="273239"/>
                </a:solidFill>
                <a:latin typeface="Times New Roman" pitchFamily="18" charset="0"/>
                <a:cs typeface="Times New Roman" pitchFamily="18" charset="0"/>
              </a:rPr>
              <a:t>CODING:settings.py</a:t>
            </a:r>
            <a:r>
              <a:rPr lang="en-US" sz="1400" dirty="0" smtClean="0">
                <a:solidFill>
                  <a:srgbClr val="273239"/>
                </a:solidFill>
                <a:latin typeface="Times New Roman" pitchFamily="18" charset="0"/>
                <a:cs typeface="Times New Roman" pitchFamily="18" charset="0"/>
              </a:rPr>
              <a:t/>
            </a:r>
            <a:br>
              <a:rPr lang="en-US" sz="1400" dirty="0" smtClean="0">
                <a:solidFill>
                  <a:srgbClr val="273239"/>
                </a:solidFill>
                <a:latin typeface="Times New Roman" pitchFamily="18" charset="0"/>
                <a:cs typeface="Times New Roman" pitchFamily="18" charset="0"/>
              </a:rPr>
            </a:b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sz="1400"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072587" y="2454681"/>
          <a:ext cx="6096000" cy="1900891"/>
        </p:xfrm>
        <a:graphic>
          <a:graphicData uri="http://schemas.openxmlformats.org/drawingml/2006/table">
            <a:tbl>
              <a:tblPr/>
              <a:tblGrid>
                <a:gridCol w="6096000"/>
              </a:tblGrid>
              <a:tr h="1900891">
                <a:tc>
                  <a:txBody>
                    <a:bodyPr/>
                    <a:lstStyle/>
                    <a:p>
                      <a:pPr algn="l" rtl="0" fontAlgn="base"/>
                      <a:r>
                        <a:rPr lang="en-US" sz="1200" b="0" i="0" dirty="0">
                          <a:latin typeface="Consolas"/>
                        </a:rPr>
                        <a:t>INSTALLED_APPS = [</a:t>
                      </a:r>
                    </a:p>
                    <a:p>
                      <a:pPr algn="l" rtl="0" fontAlgn="base"/>
                      <a:r>
                        <a:rPr lang="en-US" sz="1200" b="0" i="0" dirty="0">
                          <a:latin typeface="Consolas"/>
                        </a:rPr>
                        <a:t>    '</a:t>
                      </a:r>
                      <a:r>
                        <a:rPr lang="en-US" sz="1200" b="0" i="0" dirty="0" err="1">
                          <a:latin typeface="Consolas"/>
                        </a:rPr>
                        <a:t>polls.apps.PollsConfig</a:t>
                      </a:r>
                      <a:r>
                        <a:rPr lang="en-US" sz="1200" b="0" i="0" dirty="0">
                          <a:latin typeface="Consolas"/>
                        </a:rPr>
                        <a:t>',</a:t>
                      </a:r>
                    </a:p>
                    <a:p>
                      <a:pPr algn="l" rtl="0" fontAlgn="base"/>
                      <a:r>
                        <a:rPr lang="en-US" sz="1200" b="0" i="0" dirty="0">
                          <a:latin typeface="Consolas"/>
                        </a:rPr>
                        <a:t>    '</a:t>
                      </a:r>
                      <a:r>
                        <a:rPr lang="en-US" sz="1200" b="0" i="0" dirty="0" err="1">
                          <a:latin typeface="Consolas"/>
                        </a:rPr>
                        <a:t>django.contrib.admin</a:t>
                      </a:r>
                      <a:r>
                        <a:rPr lang="en-US" sz="1200" b="0" i="0" dirty="0">
                          <a:latin typeface="Consolas"/>
                        </a:rPr>
                        <a:t>',</a:t>
                      </a:r>
                    </a:p>
                    <a:p>
                      <a:pPr algn="l" rtl="0" fontAlgn="base"/>
                      <a:r>
                        <a:rPr lang="en-US" sz="1200" b="0" i="0" dirty="0">
                          <a:latin typeface="Consolas"/>
                        </a:rPr>
                        <a:t>    '</a:t>
                      </a:r>
                      <a:r>
                        <a:rPr lang="en-US" sz="1200" b="0" i="0" dirty="0" err="1">
                          <a:latin typeface="Consolas"/>
                        </a:rPr>
                        <a:t>django.contrib.auth</a:t>
                      </a:r>
                      <a:r>
                        <a:rPr lang="en-US" sz="1200" b="0" i="0" dirty="0">
                          <a:latin typeface="Consolas"/>
                        </a:rPr>
                        <a:t>',</a:t>
                      </a:r>
                    </a:p>
                    <a:p>
                      <a:pPr algn="l" rtl="0" fontAlgn="base"/>
                      <a:r>
                        <a:rPr lang="en-US" sz="1200" b="0" i="0" dirty="0">
                          <a:latin typeface="Consolas"/>
                        </a:rPr>
                        <a:t>    '</a:t>
                      </a:r>
                      <a:r>
                        <a:rPr lang="en-US" sz="1200" b="0" i="0" dirty="0" err="1">
                          <a:latin typeface="Consolas"/>
                        </a:rPr>
                        <a:t>django.contrib.contenttypes</a:t>
                      </a:r>
                      <a:r>
                        <a:rPr lang="en-US" sz="1200" b="0" i="0" dirty="0">
                          <a:latin typeface="Consolas"/>
                        </a:rPr>
                        <a:t>',</a:t>
                      </a:r>
                    </a:p>
                    <a:p>
                      <a:pPr algn="l" rtl="0" fontAlgn="base"/>
                      <a:r>
                        <a:rPr lang="en-US" sz="1200" b="0" i="0" dirty="0">
                          <a:latin typeface="Consolas"/>
                        </a:rPr>
                        <a:t>    '</a:t>
                      </a:r>
                      <a:r>
                        <a:rPr lang="en-US" sz="1200" b="0" i="0" dirty="0" err="1">
                          <a:latin typeface="Consolas"/>
                        </a:rPr>
                        <a:t>django.contrib.sessions</a:t>
                      </a:r>
                      <a:r>
                        <a:rPr lang="en-US" sz="1200" b="0" i="0" dirty="0">
                          <a:latin typeface="Consolas"/>
                        </a:rPr>
                        <a:t>',</a:t>
                      </a:r>
                    </a:p>
                    <a:p>
                      <a:pPr algn="l" rtl="0" fontAlgn="base"/>
                      <a:r>
                        <a:rPr lang="en-US" sz="1200" b="0" i="0" dirty="0">
                          <a:latin typeface="Consolas"/>
                        </a:rPr>
                        <a:t>    '</a:t>
                      </a:r>
                      <a:r>
                        <a:rPr lang="en-US" sz="1200" b="0" i="0" dirty="0" err="1">
                          <a:latin typeface="Consolas"/>
                        </a:rPr>
                        <a:t>django.contrib.messages</a:t>
                      </a:r>
                      <a:r>
                        <a:rPr lang="en-US" sz="1200" b="0" i="0" dirty="0">
                          <a:latin typeface="Consolas"/>
                        </a:rPr>
                        <a:t>',</a:t>
                      </a:r>
                    </a:p>
                    <a:p>
                      <a:pPr algn="l" rtl="0" fontAlgn="base"/>
                      <a:r>
                        <a:rPr lang="en-US" sz="1200" b="0" i="0" dirty="0">
                          <a:latin typeface="Consolas"/>
                        </a:rPr>
                        <a:t>    '</a:t>
                      </a:r>
                      <a:r>
                        <a:rPr lang="en-US" sz="1200" b="0" i="0" dirty="0" err="1">
                          <a:latin typeface="Consolas"/>
                        </a:rPr>
                        <a:t>django.contrib.staticfiles</a:t>
                      </a:r>
                      <a:r>
                        <a:rPr lang="en-US" sz="1200" b="0" i="0" dirty="0">
                          <a:latin typeface="Consolas"/>
                        </a:rPr>
                        <a:t>',</a:t>
                      </a:r>
                    </a:p>
                    <a:p>
                      <a:pPr algn="l" rtl="0" fontAlgn="base"/>
                      <a:r>
                        <a:rPr lang="en-US" sz="1200" b="0" i="0" dirty="0">
                          <a:latin typeface="Consolas"/>
                        </a:rPr>
                        <a:t>]</a:t>
                      </a:r>
                    </a:p>
                  </a:txBody>
                  <a:tcPr marL="75134" marR="75134" marT="105188" marB="105188"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r>
            </a:tbl>
          </a:graphicData>
        </a:graphic>
      </p:graphicFrame>
      <p:sp>
        <p:nvSpPr>
          <p:cNvPr id="117762" name="Rectangle 2"/>
          <p:cNvSpPr>
            <a:spLocks noChangeArrowheads="1"/>
          </p:cNvSpPr>
          <p:nvPr/>
        </p:nvSpPr>
        <p:spPr bwMode="auto">
          <a:xfrm>
            <a:off x="0" y="42025"/>
            <a:ext cx="65" cy="373149"/>
          </a:xfrm>
          <a:prstGeom prst="rect">
            <a:avLst/>
          </a:prstGeom>
          <a:solidFill>
            <a:srgbClr val="FFFFFF"/>
          </a:solidFill>
          <a:ln w="9525">
            <a:noFill/>
            <a:miter lim="800000"/>
            <a:headEnd/>
            <a:tailEnd/>
          </a:ln>
          <a:effectLst/>
        </p:spPr>
        <p:txBody>
          <a:bodyPr vert="horz" wrap="none" lIns="0" tIns="9522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763" name="Rectangle 3"/>
          <p:cNvSpPr>
            <a:spLocks noChangeArrowheads="1"/>
          </p:cNvSpPr>
          <p:nvPr/>
        </p:nvSpPr>
        <p:spPr bwMode="auto">
          <a:xfrm>
            <a:off x="0" y="457200"/>
            <a:ext cx="190500" cy="457200"/>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smtClean="0">
                <a:latin typeface="Times New Roman" pitchFamily="18" charset="0"/>
                <a:cs typeface="Times New Roman" pitchFamily="18" charset="0"/>
              </a:rPr>
              <a:t>URL.PY</a:t>
            </a:r>
            <a:br>
              <a:rPr lang="en-US" sz="2800" dirty="0" smtClean="0">
                <a:latin typeface="Times New Roman" pitchFamily="18" charset="0"/>
                <a:cs typeface="Times New Roman" pitchFamily="18" charset="0"/>
              </a:rPr>
            </a:br>
            <a:r>
              <a:rPr lang="en-US" sz="1600" b="0" dirty="0" smtClean="0">
                <a:latin typeface="Times New Roman" pitchFamily="18" charset="0"/>
                <a:cs typeface="Times New Roman" pitchFamily="18" charset="0"/>
              </a:rPr>
              <a:t>Create a file </a:t>
            </a:r>
            <a:r>
              <a:rPr lang="en-US" sz="1600" dirty="0" smtClean="0">
                <a:latin typeface="Times New Roman" pitchFamily="18" charset="0"/>
                <a:cs typeface="Times New Roman" pitchFamily="18" charset="0"/>
              </a:rPr>
              <a:t>urls.py</a:t>
            </a:r>
            <a:r>
              <a:rPr lang="en-US" sz="1600" b="0" dirty="0" smtClean="0">
                <a:latin typeface="Times New Roman" pitchFamily="18" charset="0"/>
                <a:cs typeface="Times New Roman" pitchFamily="18" charset="0"/>
              </a:rPr>
              <a:t> inside the pollster-&gt;polls folder to define the routing for all the methods we have implemented in views.py file (don’t get confused with the file inside the polls-&gt;polls-&gt;urls.py file). Below is the code of urls.py file…</a:t>
            </a:r>
            <a:endParaRPr lang="en-US" sz="1600" dirty="0">
              <a:latin typeface="Times New Roman" pitchFamily="18" charset="0"/>
              <a:cs typeface="Times New Roman" pitchFamily="18" charset="0"/>
            </a:endParaRPr>
          </a:p>
        </p:txBody>
      </p:sp>
      <p:sp>
        <p:nvSpPr>
          <p:cNvPr id="3" name="Rectangle 2"/>
          <p:cNvSpPr/>
          <p:nvPr/>
        </p:nvSpPr>
        <p:spPr>
          <a:xfrm>
            <a:off x="1521229" y="2034957"/>
            <a:ext cx="4572000" cy="3108543"/>
          </a:xfrm>
          <a:prstGeom prst="rect">
            <a:avLst/>
          </a:prstGeom>
        </p:spPr>
        <p:txBody>
          <a:bodyPr>
            <a:spAutoFit/>
          </a:bodyPr>
          <a:lstStyle/>
          <a:p>
            <a:r>
              <a:rPr lang="en-US" b="1" dirty="0" smtClean="0">
                <a:latin typeface="Times New Roman" pitchFamily="18" charset="0"/>
                <a:cs typeface="Times New Roman" pitchFamily="18" charset="0"/>
              </a:rPr>
              <a:t>Urls.py Coding:</a:t>
            </a:r>
          </a:p>
          <a:p>
            <a:r>
              <a:rPr lang="en-US" dirty="0" smtClean="0">
                <a:latin typeface="Times New Roman" pitchFamily="18" charset="0"/>
                <a:cs typeface="Times New Roman" pitchFamily="18" charset="0"/>
              </a:rPr>
              <a:t>from </a:t>
            </a:r>
            <a:r>
              <a:rPr lang="en-US" dirty="0" err="1" smtClean="0">
                <a:latin typeface="Times New Roman" pitchFamily="18" charset="0"/>
                <a:cs typeface="Times New Roman" pitchFamily="18" charset="0"/>
              </a:rPr>
              <a:t>django.urls</a:t>
            </a:r>
            <a:r>
              <a:rPr lang="en-US" dirty="0" smtClean="0">
                <a:latin typeface="Times New Roman" pitchFamily="18" charset="0"/>
                <a:cs typeface="Times New Roman" pitchFamily="18" charset="0"/>
              </a:rPr>
              <a:t> import path</a:t>
            </a:r>
          </a:p>
          <a:p>
            <a:r>
              <a:rPr lang="en-US" dirty="0" smtClean="0">
                <a:latin typeface="Times New Roman" pitchFamily="18" charset="0"/>
                <a:cs typeface="Times New Roman" pitchFamily="18" charset="0"/>
              </a:rPr>
              <a:t>from . import views</a:t>
            </a:r>
          </a:p>
          <a:p>
            <a:endParaRPr lang="en-US" dirty="0" smtClean="0">
              <a:latin typeface="Times New Roman" pitchFamily="18" charset="0"/>
              <a:cs typeface="Times New Roman" pitchFamily="18" charset="0"/>
            </a:endParaRPr>
          </a:p>
          <a:p>
            <a:r>
              <a:rPr lang="en-US" dirty="0" err="1" smtClean="0">
                <a:latin typeface="Times New Roman" pitchFamily="18" charset="0"/>
                <a:cs typeface="Times New Roman" pitchFamily="18" charset="0"/>
              </a:rPr>
              <a:t>app_name</a:t>
            </a:r>
            <a:r>
              <a:rPr lang="en-US" dirty="0" smtClean="0">
                <a:latin typeface="Times New Roman" pitchFamily="18" charset="0"/>
                <a:cs typeface="Times New Roman" pitchFamily="18" charset="0"/>
              </a:rPr>
              <a:t> = 'polls'</a:t>
            </a:r>
          </a:p>
          <a:p>
            <a:r>
              <a:rPr lang="en-US" dirty="0" err="1" smtClean="0">
                <a:latin typeface="Times New Roman" pitchFamily="18" charset="0"/>
                <a:cs typeface="Times New Roman" pitchFamily="18" charset="0"/>
              </a:rPr>
              <a:t>urlpatterns</a:t>
            </a:r>
            <a:r>
              <a:rPr lang="en-US" dirty="0" smtClean="0">
                <a:latin typeface="Times New Roman" pitchFamily="18" charset="0"/>
                <a:cs typeface="Times New Roman" pitchFamily="18" charset="0"/>
              </a:rPr>
              <a:t> = [</a:t>
            </a:r>
          </a:p>
          <a:p>
            <a:r>
              <a:rPr lang="en-US" dirty="0" smtClean="0">
                <a:latin typeface="Times New Roman" pitchFamily="18" charset="0"/>
                <a:cs typeface="Times New Roman" pitchFamily="18" charset="0"/>
              </a:rPr>
              <a:t>	path('', </a:t>
            </a:r>
            <a:r>
              <a:rPr lang="en-US" dirty="0" err="1" smtClean="0">
                <a:latin typeface="Times New Roman" pitchFamily="18" charset="0"/>
                <a:cs typeface="Times New Roman" pitchFamily="18" charset="0"/>
              </a:rPr>
              <a:t>views.index</a:t>
            </a:r>
            <a:r>
              <a:rPr lang="en-US" dirty="0" smtClean="0">
                <a:latin typeface="Times New Roman" pitchFamily="18" charset="0"/>
                <a:cs typeface="Times New Roman" pitchFamily="18" charset="0"/>
              </a:rPr>
              <a:t>, name ='index'),</a:t>
            </a:r>
          </a:p>
          <a:p>
            <a:r>
              <a:rPr lang="en-US" dirty="0" smtClean="0">
                <a:latin typeface="Times New Roman" pitchFamily="18" charset="0"/>
                <a:cs typeface="Times New Roman" pitchFamily="18" charset="0"/>
              </a:rPr>
              <a:t>	path('&lt;</a:t>
            </a:r>
            <a:r>
              <a:rPr lang="en-US" dirty="0" err="1" smtClean="0">
                <a:latin typeface="Times New Roman" pitchFamily="18" charset="0"/>
                <a:cs typeface="Times New Roman" pitchFamily="18" charset="0"/>
              </a:rPr>
              <a:t>int:question_id</a:t>
            </a:r>
            <a:r>
              <a:rPr lang="en-US" dirty="0" smtClean="0">
                <a:latin typeface="Times New Roman" pitchFamily="18" charset="0"/>
                <a:cs typeface="Times New Roman" pitchFamily="18" charset="0"/>
              </a:rPr>
              <a:t>&gt;/', </a:t>
            </a:r>
            <a:r>
              <a:rPr lang="en-US" dirty="0" err="1" smtClean="0">
                <a:latin typeface="Times New Roman" pitchFamily="18" charset="0"/>
                <a:cs typeface="Times New Roman" pitchFamily="18" charset="0"/>
              </a:rPr>
              <a:t>views.detail</a:t>
            </a:r>
            <a:r>
              <a:rPr lang="en-US" dirty="0" smtClean="0">
                <a:latin typeface="Times New Roman" pitchFamily="18" charset="0"/>
                <a:cs typeface="Times New Roman" pitchFamily="18" charset="0"/>
              </a:rPr>
              <a:t>, name ='detail'),</a:t>
            </a:r>
          </a:p>
          <a:p>
            <a:r>
              <a:rPr lang="en-US" dirty="0" smtClean="0">
                <a:latin typeface="Times New Roman" pitchFamily="18" charset="0"/>
                <a:cs typeface="Times New Roman" pitchFamily="18" charset="0"/>
              </a:rPr>
              <a:t>	path('&lt;</a:t>
            </a:r>
            <a:r>
              <a:rPr lang="en-US" dirty="0" err="1" smtClean="0">
                <a:latin typeface="Times New Roman" pitchFamily="18" charset="0"/>
                <a:cs typeface="Times New Roman" pitchFamily="18" charset="0"/>
              </a:rPr>
              <a:t>int:question_id</a:t>
            </a:r>
            <a:r>
              <a:rPr lang="en-US" dirty="0" smtClean="0">
                <a:latin typeface="Times New Roman" pitchFamily="18" charset="0"/>
                <a:cs typeface="Times New Roman" pitchFamily="18" charset="0"/>
              </a:rPr>
              <a:t>&gt;/results/', </a:t>
            </a:r>
            <a:r>
              <a:rPr lang="en-US" dirty="0" err="1" smtClean="0">
                <a:latin typeface="Times New Roman" pitchFamily="18" charset="0"/>
                <a:cs typeface="Times New Roman" pitchFamily="18" charset="0"/>
              </a:rPr>
              <a:t>views.results</a:t>
            </a:r>
            <a:r>
              <a:rPr lang="en-US" dirty="0" smtClean="0">
                <a:latin typeface="Times New Roman" pitchFamily="18" charset="0"/>
                <a:cs typeface="Times New Roman" pitchFamily="18" charset="0"/>
              </a:rPr>
              <a:t>, name ='results'),</a:t>
            </a:r>
          </a:p>
          <a:p>
            <a:r>
              <a:rPr lang="en-US" dirty="0" smtClean="0">
                <a:latin typeface="Times New Roman" pitchFamily="18" charset="0"/>
                <a:cs typeface="Times New Roman" pitchFamily="18" charset="0"/>
              </a:rPr>
              <a:t>	path('&lt;</a:t>
            </a:r>
            <a:r>
              <a:rPr lang="en-US" dirty="0" err="1" smtClean="0">
                <a:latin typeface="Times New Roman" pitchFamily="18" charset="0"/>
                <a:cs typeface="Times New Roman" pitchFamily="18" charset="0"/>
              </a:rPr>
              <a:t>int:question_id</a:t>
            </a:r>
            <a:r>
              <a:rPr lang="en-US" dirty="0" smtClean="0">
                <a:latin typeface="Times New Roman" pitchFamily="18" charset="0"/>
                <a:cs typeface="Times New Roman" pitchFamily="18" charset="0"/>
              </a:rPr>
              <a:t>&gt;/vote/', </a:t>
            </a:r>
            <a:r>
              <a:rPr lang="en-US" dirty="0" err="1" smtClean="0">
                <a:latin typeface="Times New Roman" pitchFamily="18" charset="0"/>
                <a:cs typeface="Times New Roman" pitchFamily="18" charset="0"/>
              </a:rPr>
              <a:t>views.vote</a:t>
            </a:r>
            <a:r>
              <a:rPr lang="en-US" dirty="0" smtClean="0">
                <a:latin typeface="Times New Roman" pitchFamily="18" charset="0"/>
                <a:cs typeface="Times New Roman" pitchFamily="18" charset="0"/>
              </a:rPr>
              <a:t>, name ='vote'),</a:t>
            </a:r>
          </a:p>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7" name="Google Shape;447;p42"/>
          <p:cNvSpPr txBox="1">
            <a:spLocks noGrp="1"/>
          </p:cNvSpPr>
          <p:nvPr>
            <p:ph type="title"/>
          </p:nvPr>
        </p:nvSpPr>
        <p:spPr>
          <a:xfrm>
            <a:off x="830317" y="302076"/>
            <a:ext cx="5234808" cy="768900"/>
          </a:xfrm>
          <a:prstGeom prst="rect">
            <a:avLst/>
          </a:prstGeom>
        </p:spPr>
        <p:txBody>
          <a:bodyPr spcFirstLastPara="1" wrap="square" lIns="91425" tIns="91425" rIns="91425" bIns="91425" anchor="b" anchorCtr="0">
            <a:noAutofit/>
          </a:bodyPr>
          <a:lstStyle/>
          <a:p>
            <a:pPr lvl="0" algn="l"/>
            <a:r>
              <a:rPr lang="en-US" sz="1400" dirty="0" smtClean="0">
                <a:latin typeface="Times New Roman" pitchFamily="18" charset="0"/>
                <a:cs typeface="Times New Roman" pitchFamily="18" charset="0"/>
              </a:rPr>
              <a:t>Create polls </a:t>
            </a:r>
            <a:endParaRPr sz="1400" dirty="0">
              <a:latin typeface="Times New Roman" pitchFamily="18" charset="0"/>
              <a:cs typeface="Times New Roman" pitchFamily="18" charset="0"/>
            </a:endParaRPr>
          </a:p>
        </p:txBody>
      </p:sp>
      <p:sp>
        <p:nvSpPr>
          <p:cNvPr id="13" name="TextBox 12"/>
          <p:cNvSpPr txBox="1"/>
          <p:nvPr/>
        </p:nvSpPr>
        <p:spPr>
          <a:xfrm>
            <a:off x="819807" y="1271752"/>
            <a:ext cx="7336221" cy="246221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Step-1</a:t>
            </a:r>
            <a:r>
              <a:rPr lang="en-US" dirty="0" smtClean="0">
                <a:latin typeface="Times New Roman" pitchFamily="18" charset="0"/>
                <a:cs typeface="Times New Roman" pitchFamily="18" charset="0"/>
              </a:rPr>
              <a:t> Switch to the top-level pollster folder and run the command given below to create an app ‘pages‘.  </a:t>
            </a:r>
          </a:p>
          <a:p>
            <a:pPr algn="just"/>
            <a:r>
              <a:rPr lang="en-US" dirty="0" smtClean="0">
                <a:solidFill>
                  <a:schemeClr val="tx1">
                    <a:lumMod val="50000"/>
                    <a:lumOff val="50000"/>
                  </a:schemeClr>
                </a:solidFill>
                <a:latin typeface="Times New Roman" pitchFamily="18" charset="0"/>
                <a:cs typeface="Times New Roman" pitchFamily="18" charset="0"/>
              </a:rPr>
              <a:t>python manage.py </a:t>
            </a:r>
            <a:r>
              <a:rPr lang="en-US" dirty="0" err="1" smtClean="0">
                <a:solidFill>
                  <a:schemeClr val="tx1">
                    <a:lumMod val="50000"/>
                    <a:lumOff val="50000"/>
                  </a:schemeClr>
                </a:solidFill>
                <a:latin typeface="Times New Roman" pitchFamily="18" charset="0"/>
                <a:cs typeface="Times New Roman" pitchFamily="18" charset="0"/>
              </a:rPr>
              <a:t>startapp</a:t>
            </a:r>
            <a:r>
              <a:rPr lang="en-US" dirty="0" smtClean="0">
                <a:solidFill>
                  <a:schemeClr val="tx1">
                    <a:lumMod val="50000"/>
                    <a:lumOff val="50000"/>
                  </a:schemeClr>
                </a:solidFill>
                <a:latin typeface="Times New Roman" pitchFamily="18" charset="0"/>
                <a:cs typeface="Times New Roman" pitchFamily="18" charset="0"/>
              </a:rPr>
              <a:t> polls</a:t>
            </a:r>
          </a:p>
          <a:p>
            <a:pPr algn="just"/>
            <a:r>
              <a:rPr lang="en-US" b="1" dirty="0" smtClean="0">
                <a:solidFill>
                  <a:schemeClr val="tx1"/>
                </a:solidFill>
                <a:latin typeface="Times New Roman" pitchFamily="18" charset="0"/>
                <a:cs typeface="Times New Roman" pitchFamily="18" charset="0"/>
              </a:rPr>
              <a:t>Step-2</a:t>
            </a:r>
            <a:r>
              <a:rPr lang="en-US" dirty="0" smtClean="0">
                <a:solidFill>
                  <a:schemeClr val="tx1"/>
                </a:solidFill>
                <a:latin typeface="Times New Roman" pitchFamily="18" charset="0"/>
                <a:cs typeface="Times New Roman" pitchFamily="18" charset="0"/>
              </a:rPr>
              <a:t> Open ‘</a:t>
            </a:r>
            <a:r>
              <a:rPr lang="en-US" dirty="0" smtClean="0">
                <a:solidFill>
                  <a:schemeClr val="tx1">
                    <a:lumMod val="50000"/>
                    <a:lumOff val="50000"/>
                  </a:schemeClr>
                </a:solidFill>
                <a:latin typeface="Times New Roman" pitchFamily="18" charset="0"/>
                <a:cs typeface="Times New Roman" pitchFamily="18" charset="0"/>
              </a:rPr>
              <a:t>views.py</a:t>
            </a:r>
            <a:r>
              <a:rPr lang="en-US" dirty="0" smtClean="0">
                <a:solidFill>
                  <a:schemeClr val="tx1"/>
                </a:solidFill>
                <a:latin typeface="Times New Roman" pitchFamily="18" charset="0"/>
                <a:cs typeface="Times New Roman" pitchFamily="18" charset="0"/>
              </a:rPr>
              <a:t>‘ inside ‘pages’ folder i.e. pages-views.py. Write the code to visit on landing page. </a:t>
            </a:r>
          </a:p>
          <a:p>
            <a:pPr algn="just"/>
            <a:r>
              <a:rPr lang="en-US" b="1" dirty="0" smtClean="0">
                <a:solidFill>
                  <a:schemeClr val="tx1"/>
                </a:solidFill>
                <a:latin typeface="Times New Roman" pitchFamily="18" charset="0"/>
                <a:cs typeface="Times New Roman" pitchFamily="18" charset="0"/>
              </a:rPr>
              <a:t>Step-3</a:t>
            </a:r>
            <a:r>
              <a:rPr lang="en-US" dirty="0" smtClean="0">
                <a:solidFill>
                  <a:schemeClr val="tx1"/>
                </a:solidFill>
                <a:latin typeface="Times New Roman" pitchFamily="18" charset="0"/>
                <a:cs typeface="Times New Roman" pitchFamily="18" charset="0"/>
              </a:rPr>
              <a:t> Create </a:t>
            </a:r>
            <a:r>
              <a:rPr lang="en-US" dirty="0" smtClean="0">
                <a:solidFill>
                  <a:schemeClr val="tx1">
                    <a:lumMod val="50000"/>
                    <a:lumOff val="50000"/>
                  </a:schemeClr>
                </a:solidFill>
                <a:latin typeface="Times New Roman" pitchFamily="18" charset="0"/>
                <a:cs typeface="Times New Roman" pitchFamily="18" charset="0"/>
              </a:rPr>
              <a:t>urls.py</a:t>
            </a:r>
            <a:r>
              <a:rPr lang="en-US" dirty="0" smtClean="0">
                <a:solidFill>
                  <a:schemeClr val="tx1"/>
                </a:solidFill>
                <a:latin typeface="Times New Roman" pitchFamily="18" charset="0"/>
                <a:cs typeface="Times New Roman" pitchFamily="18" charset="0"/>
              </a:rPr>
              <a:t> file inside the ‘pages’ folder i.e. pages-urls.py. Write the code to define the routing of pages-index.html file .</a:t>
            </a:r>
          </a:p>
          <a:p>
            <a:pPr algn="just"/>
            <a:r>
              <a:rPr lang="en-US" b="1" dirty="0" smtClean="0">
                <a:solidFill>
                  <a:schemeClr val="tx1"/>
                </a:solidFill>
                <a:latin typeface="Times New Roman" pitchFamily="18" charset="0"/>
                <a:cs typeface="Times New Roman" pitchFamily="18" charset="0"/>
              </a:rPr>
              <a:t>Step-4</a:t>
            </a:r>
            <a:r>
              <a:rPr lang="en-US" dirty="0" smtClean="0">
                <a:solidFill>
                  <a:schemeClr val="tx1"/>
                </a:solidFill>
                <a:latin typeface="Times New Roman" pitchFamily="18" charset="0"/>
                <a:cs typeface="Times New Roman" pitchFamily="18" charset="0"/>
              </a:rPr>
              <a:t> Create a folder ‘</a:t>
            </a:r>
            <a:r>
              <a:rPr lang="en-US" dirty="0" smtClean="0">
                <a:solidFill>
                  <a:srgbClr val="FF0000"/>
                </a:solidFill>
                <a:latin typeface="Times New Roman" pitchFamily="18" charset="0"/>
                <a:cs typeface="Times New Roman" pitchFamily="18" charset="0"/>
              </a:rPr>
              <a:t>polls</a:t>
            </a:r>
            <a:r>
              <a:rPr lang="en-US" dirty="0" smtClean="0">
                <a:solidFill>
                  <a:schemeClr val="tx1"/>
                </a:solidFill>
                <a:latin typeface="Times New Roman" pitchFamily="18" charset="0"/>
                <a:cs typeface="Times New Roman" pitchFamily="18" charset="0"/>
              </a:rPr>
              <a:t>‘ inside ‘</a:t>
            </a:r>
            <a:r>
              <a:rPr lang="en-US" dirty="0" smtClean="0">
                <a:solidFill>
                  <a:srgbClr val="FF0000"/>
                </a:solidFill>
                <a:latin typeface="Times New Roman" pitchFamily="18" charset="0"/>
                <a:cs typeface="Times New Roman" pitchFamily="18" charset="0"/>
              </a:rPr>
              <a:t>template</a:t>
            </a:r>
            <a:r>
              <a:rPr lang="en-US" dirty="0" smtClean="0">
                <a:solidFill>
                  <a:schemeClr val="tx1"/>
                </a:solidFill>
                <a:latin typeface="Times New Roman" pitchFamily="18" charset="0"/>
                <a:cs typeface="Times New Roman" pitchFamily="18" charset="0"/>
              </a:rPr>
              <a:t>’ folder. Now inside ‘pages’ folder create a file </a:t>
            </a:r>
            <a:r>
              <a:rPr lang="en-US" dirty="0" smtClean="0">
                <a:solidFill>
                  <a:schemeClr val="tx1">
                    <a:lumMod val="50000"/>
                    <a:lumOff val="50000"/>
                  </a:schemeClr>
                </a:solidFill>
                <a:latin typeface="Times New Roman" pitchFamily="18" charset="0"/>
                <a:cs typeface="Times New Roman" pitchFamily="18" charset="0"/>
              </a:rPr>
              <a:t>index.html</a:t>
            </a:r>
            <a:r>
              <a:rPr lang="en-US" dirty="0" smtClean="0">
                <a:solidFill>
                  <a:schemeClr val="tx1"/>
                </a:solidFill>
                <a:latin typeface="Times New Roman" pitchFamily="18" charset="0"/>
                <a:cs typeface="Times New Roman" pitchFamily="18" charset="0"/>
              </a:rPr>
              <a:t>. Write down the code to display the landing page to the users. </a:t>
            </a:r>
          </a:p>
          <a:p>
            <a:pPr algn="just"/>
            <a:r>
              <a:rPr lang="en-US" dirty="0" smtClean="0">
                <a:solidFill>
                  <a:schemeClr val="tx1"/>
                </a:solidFill>
                <a:latin typeface="Times New Roman" pitchFamily="18" charset="0"/>
                <a:cs typeface="Times New Roman" pitchFamily="18" charset="0"/>
              </a:rPr>
              <a:t> </a:t>
            </a:r>
          </a:p>
          <a:p>
            <a:r>
              <a:rPr lang="en-US" dirty="0" smtClean="0"/>
              <a:t>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7" name="Google Shape;447;p42"/>
          <p:cNvSpPr txBox="1">
            <a:spLocks noGrp="1"/>
          </p:cNvSpPr>
          <p:nvPr>
            <p:ph type="title"/>
          </p:nvPr>
        </p:nvSpPr>
        <p:spPr>
          <a:xfrm>
            <a:off x="830317" y="501773"/>
            <a:ext cx="5234808" cy="768900"/>
          </a:xfrm>
          <a:prstGeom prst="rect">
            <a:avLst/>
          </a:prstGeom>
        </p:spPr>
        <p:txBody>
          <a:bodyPr spcFirstLastPara="1" wrap="square" lIns="91425" tIns="91425" rIns="91425" bIns="91425" anchor="b" anchorCtr="0">
            <a:noAutofit/>
          </a:bodyPr>
          <a:lstStyle/>
          <a:p>
            <a:pPr lvl="0" algn="l"/>
            <a:r>
              <a:rPr lang="en-US" sz="1400" dirty="0" smtClean="0">
                <a:latin typeface="Times New Roman" pitchFamily="18" charset="0"/>
                <a:cs typeface="Times New Roman" pitchFamily="18" charset="0"/>
              </a:rPr>
              <a:t>Create routing inside the main urls.py file of the application </a:t>
            </a:r>
            <a:endParaRPr sz="1400">
              <a:latin typeface="Times New Roman" pitchFamily="18" charset="0"/>
              <a:cs typeface="Times New Roman" pitchFamily="18" charset="0"/>
            </a:endParaRPr>
          </a:p>
        </p:txBody>
      </p:sp>
      <p:sp>
        <p:nvSpPr>
          <p:cNvPr id="13" name="TextBox 12"/>
          <p:cNvSpPr txBox="1"/>
          <p:nvPr/>
        </p:nvSpPr>
        <p:spPr>
          <a:xfrm>
            <a:off x="840827" y="1765738"/>
            <a:ext cx="7336221" cy="1384995"/>
          </a:xfrm>
          <a:prstGeom prst="rect">
            <a:avLst/>
          </a:prstGeom>
          <a:noFill/>
        </p:spPr>
        <p:txBody>
          <a:bodyPr wrap="square" rtlCol="0">
            <a:spAutoFit/>
          </a:bodyPr>
          <a:lstStyle/>
          <a:p>
            <a:pPr algn="just"/>
            <a:r>
              <a:rPr lang="en-US" dirty="0" smtClean="0">
                <a:solidFill>
                  <a:schemeClr val="tx1"/>
                </a:solidFill>
                <a:latin typeface="Times New Roman" pitchFamily="18" charset="0"/>
                <a:cs typeface="Times New Roman" pitchFamily="18" charset="0"/>
              </a:rPr>
              <a:t>We have created two apps in our application ‘</a:t>
            </a:r>
            <a:r>
              <a:rPr lang="en-US" dirty="0" smtClean="0">
                <a:solidFill>
                  <a:srgbClr val="FF0000"/>
                </a:solidFill>
                <a:latin typeface="Times New Roman" pitchFamily="18" charset="0"/>
                <a:cs typeface="Times New Roman" pitchFamily="18" charset="0"/>
              </a:rPr>
              <a:t>polls</a:t>
            </a:r>
            <a:r>
              <a:rPr lang="en-US" dirty="0" smtClean="0">
                <a:solidFill>
                  <a:schemeClr val="tx1"/>
                </a:solidFill>
                <a:latin typeface="Times New Roman" pitchFamily="18" charset="0"/>
                <a:cs typeface="Times New Roman" pitchFamily="18" charset="0"/>
              </a:rPr>
              <a:t>‘ and ‘</a:t>
            </a:r>
            <a:r>
              <a:rPr lang="en-US" dirty="0" err="1" smtClean="0">
                <a:solidFill>
                  <a:srgbClr val="FF0000"/>
                </a:solidFill>
                <a:latin typeface="Times New Roman" pitchFamily="18" charset="0"/>
                <a:cs typeface="Times New Roman" pitchFamily="18" charset="0"/>
              </a:rPr>
              <a:t>pollingproject</a:t>
            </a:r>
            <a:r>
              <a:rPr lang="en-US"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We need to define the routing of these two apps inside the main </a:t>
            </a:r>
            <a:r>
              <a:rPr lang="en-US" dirty="0" smtClean="0">
                <a:solidFill>
                  <a:schemeClr val="tx1">
                    <a:lumMod val="50000"/>
                    <a:lumOff val="50000"/>
                  </a:schemeClr>
                </a:solidFill>
                <a:latin typeface="Times New Roman" pitchFamily="18" charset="0"/>
                <a:cs typeface="Times New Roman" pitchFamily="18" charset="0"/>
              </a:rPr>
              <a:t>urls.py</a:t>
            </a:r>
            <a:r>
              <a:rPr lang="en-US" dirty="0" smtClean="0">
                <a:solidFill>
                  <a:schemeClr val="tx1"/>
                </a:solidFill>
                <a:latin typeface="Times New Roman" pitchFamily="18" charset="0"/>
                <a:cs typeface="Times New Roman" pitchFamily="18" charset="0"/>
              </a:rPr>
              <a:t> file which is pollster-pollster-urls.py file. So open the main </a:t>
            </a:r>
            <a:r>
              <a:rPr lang="en-US" dirty="0" smtClean="0">
                <a:solidFill>
                  <a:schemeClr val="tx1">
                    <a:lumMod val="50000"/>
                    <a:lumOff val="50000"/>
                  </a:schemeClr>
                </a:solidFill>
                <a:latin typeface="Times New Roman" pitchFamily="18" charset="0"/>
                <a:cs typeface="Times New Roman" pitchFamily="18" charset="0"/>
              </a:rPr>
              <a:t>urls.py</a:t>
            </a:r>
            <a:r>
              <a:rPr lang="en-US" dirty="0" smtClean="0">
                <a:solidFill>
                  <a:schemeClr val="tx1"/>
                </a:solidFill>
                <a:latin typeface="Times New Roman" pitchFamily="18" charset="0"/>
                <a:cs typeface="Times New Roman" pitchFamily="18" charset="0"/>
              </a:rPr>
              <a:t> file inside the pollster folder and write the code to define the routing of these two apps .</a:t>
            </a:r>
          </a:p>
          <a:p>
            <a:pPr algn="just"/>
            <a:endParaRPr lang="en-US" dirty="0" smtClean="0">
              <a:solidFill>
                <a:schemeClr val="tx1"/>
              </a:solidFill>
              <a:latin typeface="Times New Roman" pitchFamily="18" charset="0"/>
              <a:cs typeface="Times New Roman" pitchFamily="18" charset="0"/>
            </a:endParaRPr>
          </a:p>
          <a:p>
            <a:pPr algn="just"/>
            <a:r>
              <a:rPr lang="en-US" dirty="0" smtClean="0"/>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805251" y="840070"/>
            <a:ext cx="8036599" cy="320087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tabLst/>
            </a:pPr>
            <a:r>
              <a:rPr kumimoji="0" lang="en-US" sz="1300" b="1" i="0" u="none" strike="noStrike" cap="none" normalizeH="0" baseline="0" dirty="0" smtClean="0">
                <a:ln>
                  <a:noFill/>
                </a:ln>
                <a:solidFill>
                  <a:srgbClr val="444444"/>
                </a:solidFill>
                <a:effectLst/>
                <a:latin typeface="Times New Roman" pitchFamily="18" charset="0"/>
                <a:cs typeface="Times New Roman" pitchFamily="18" charset="0"/>
              </a:rPr>
              <a:t>         STEPS</a:t>
            </a:r>
            <a:r>
              <a:rPr kumimoji="0" lang="en-US" sz="1300" b="1" i="0" u="none" strike="noStrike" cap="none" normalizeH="0" dirty="0" smtClean="0">
                <a:ln>
                  <a:noFill/>
                </a:ln>
                <a:solidFill>
                  <a:srgbClr val="444444"/>
                </a:solidFill>
                <a:effectLst/>
                <a:latin typeface="Times New Roman" pitchFamily="18" charset="0"/>
                <a:cs typeface="Times New Roman" pitchFamily="18" charset="0"/>
              </a:rPr>
              <a:t> INVOLVED IN PROJECT:</a:t>
            </a:r>
          </a:p>
          <a:p>
            <a:pPr marL="342900" marR="0" lvl="0" indent="-342900" algn="just" defTabSz="914400" rtl="0" eaLnBrk="1" fontAlgn="base" latinLnBrk="0" hangingPunct="1">
              <a:lnSpc>
                <a:spcPct val="100000"/>
              </a:lnSpc>
              <a:spcBef>
                <a:spcPct val="0"/>
              </a:spcBef>
              <a:spcAft>
                <a:spcPct val="0"/>
              </a:spcAft>
              <a:buClrTx/>
              <a:buSzTx/>
              <a:tabLst/>
            </a:pPr>
            <a:endParaRPr lang="en-US" sz="1300" b="1" dirty="0" smtClean="0">
              <a:solidFill>
                <a:srgbClr val="444444"/>
              </a:solidFill>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tabLst/>
            </a:pPr>
            <a:endParaRPr kumimoji="0" lang="en-US" sz="1300" b="1" i="0" u="none" strike="noStrike" cap="none" normalizeH="0" dirty="0" smtClean="0">
              <a:ln>
                <a:noFill/>
              </a:ln>
              <a:solidFill>
                <a:srgbClr val="444444"/>
              </a:solidFill>
              <a:effectLst/>
              <a:latin typeface="Times New Roman" pitchFamily="18"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Tx/>
              <a:buSzTx/>
              <a:tabLst/>
            </a:pPr>
            <a:r>
              <a:rPr lang="en-US" sz="1300" b="1" dirty="0" smtClean="0">
                <a:solidFill>
                  <a:srgbClr val="444444"/>
                </a:solidFill>
                <a:latin typeface="Times New Roman" pitchFamily="18" charset="0"/>
                <a:cs typeface="Times New Roman" pitchFamily="18" charset="0"/>
              </a:rPr>
              <a:t> </a:t>
            </a:r>
            <a:r>
              <a:rPr lang="en-US" sz="1300" b="1" dirty="0" smtClean="0">
                <a:solidFill>
                  <a:srgbClr val="444444"/>
                </a:solidFill>
                <a:latin typeface="Times New Roman" pitchFamily="18" charset="0"/>
                <a:cs typeface="Times New Roman" pitchFamily="18" charset="0"/>
              </a:rPr>
              <a:t>       </a:t>
            </a:r>
            <a:r>
              <a:rPr kumimoji="0" lang="en-US" sz="1300" b="1" i="0" u="none" strike="noStrike" cap="none" normalizeH="0" baseline="0" dirty="0" smtClean="0">
                <a:ln>
                  <a:noFill/>
                </a:ln>
                <a:solidFill>
                  <a:srgbClr val="444444"/>
                </a:solidFill>
                <a:effectLst/>
                <a:latin typeface="Times New Roman" pitchFamily="18" charset="0"/>
                <a:cs typeface="Times New Roman" pitchFamily="18" charset="0"/>
              </a:rPr>
              <a:t>1.Python should be installed:</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Download and install the latest version of Python from the official website, following the installation instructions for your operating system.</a:t>
            </a:r>
            <a:b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br>
            <a:r>
              <a:rPr kumimoji="0" lang="en-US" sz="1300" b="1" i="0" u="none" strike="noStrike" cap="none" normalizeH="0" baseline="0" dirty="0" smtClean="0">
                <a:ln>
                  <a:noFill/>
                </a:ln>
                <a:solidFill>
                  <a:srgbClr val="444444"/>
                </a:solidFill>
                <a:effectLst/>
                <a:latin typeface="Times New Roman" pitchFamily="18" charset="0"/>
                <a:cs typeface="Times New Roman" pitchFamily="18" charset="0"/>
              </a:rPr>
              <a:t>2. Install pip:</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Download the get-pip.py script and run python get-pip.py to install pip.</a:t>
            </a:r>
            <a:b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br>
            <a:r>
              <a:rPr kumimoji="0" lang="en-US" sz="1300" b="1" i="0" u="none" strike="noStrike" cap="none" normalizeH="0" baseline="0" dirty="0" smtClean="0">
                <a:ln>
                  <a:noFill/>
                </a:ln>
                <a:solidFill>
                  <a:srgbClr val="444444"/>
                </a:solidFill>
                <a:effectLst/>
                <a:latin typeface="Times New Roman" pitchFamily="18" charset="0"/>
                <a:cs typeface="Times New Roman" pitchFamily="18" charset="0"/>
              </a:rPr>
              <a:t>3. Create a virtual environment:</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Run python -m </a:t>
            </a:r>
            <a:r>
              <a:rPr kumimoji="0" lang="en-US" sz="1300" b="0" i="0" u="none" strike="noStrike" cap="none" normalizeH="0" baseline="0" dirty="0" err="1" smtClean="0">
                <a:ln>
                  <a:noFill/>
                </a:ln>
                <a:solidFill>
                  <a:srgbClr val="444444"/>
                </a:solidFill>
                <a:effectLst/>
                <a:latin typeface="Times New Roman" pitchFamily="18" charset="0"/>
                <a:cs typeface="Times New Roman" pitchFamily="18" charset="0"/>
              </a:rPr>
              <a:t>venv</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a:t>
            </a:r>
            <a:r>
              <a:rPr kumimoji="0" lang="en-US" sz="1300" b="0" i="0" u="none" strike="noStrike" cap="none" normalizeH="0" baseline="0" dirty="0" err="1" smtClean="0">
                <a:ln>
                  <a:noFill/>
                </a:ln>
                <a:solidFill>
                  <a:srgbClr val="444444"/>
                </a:solidFill>
                <a:effectLst/>
                <a:latin typeface="Times New Roman" pitchFamily="18" charset="0"/>
                <a:cs typeface="Times New Roman" pitchFamily="18" charset="0"/>
              </a:rPr>
              <a:t>myenv</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to create a new virtual environment named ‘</a:t>
            </a:r>
            <a:r>
              <a:rPr kumimoji="0" lang="en-US" sz="1300" b="0" i="0" u="none" strike="noStrike" cap="none" normalizeH="0" baseline="0" dirty="0" err="1" smtClean="0">
                <a:ln>
                  <a:noFill/>
                </a:ln>
                <a:solidFill>
                  <a:srgbClr val="444444"/>
                </a:solidFill>
                <a:effectLst/>
                <a:latin typeface="Times New Roman" pitchFamily="18" charset="0"/>
                <a:cs typeface="Times New Roman" pitchFamily="18" charset="0"/>
              </a:rPr>
              <a:t>myenv</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a:t>
            </a:r>
            <a:b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br>
            <a:r>
              <a:rPr kumimoji="0" lang="en-US" sz="1300" b="1" i="0" u="none" strike="noStrike" cap="none" normalizeH="0" baseline="0" dirty="0" smtClean="0">
                <a:ln>
                  <a:noFill/>
                </a:ln>
                <a:solidFill>
                  <a:srgbClr val="444444"/>
                </a:solidFill>
                <a:effectLst/>
                <a:latin typeface="Times New Roman" pitchFamily="18" charset="0"/>
                <a:cs typeface="Times New Roman" pitchFamily="18" charset="0"/>
              </a:rPr>
              <a:t>4. Activate the virtual environment:</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 Run source </a:t>
            </a:r>
            <a:r>
              <a:rPr kumimoji="0" lang="en-US" sz="1300" b="0" i="0" u="none" strike="noStrike" cap="none" normalizeH="0" baseline="0" dirty="0" err="1" smtClean="0">
                <a:ln>
                  <a:noFill/>
                </a:ln>
                <a:solidFill>
                  <a:srgbClr val="444444"/>
                </a:solidFill>
                <a:effectLst/>
                <a:latin typeface="Times New Roman" pitchFamily="18" charset="0"/>
                <a:cs typeface="Times New Roman" pitchFamily="18" charset="0"/>
              </a:rPr>
              <a:t>myenv</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/bin/activate on Linux/Mac or </a:t>
            </a:r>
            <a:r>
              <a:rPr kumimoji="0" lang="en-US" sz="1300" b="0" i="0" u="none" strike="noStrike" cap="none" normalizeH="0" baseline="0" dirty="0" err="1" smtClean="0">
                <a:ln>
                  <a:noFill/>
                </a:ln>
                <a:solidFill>
                  <a:srgbClr val="444444"/>
                </a:solidFill>
                <a:effectLst/>
                <a:latin typeface="Times New Roman" pitchFamily="18" charset="0"/>
                <a:cs typeface="Times New Roman" pitchFamily="18" charset="0"/>
              </a:rPr>
              <a:t>myenv</a:t>
            </a:r>
            <a:r>
              <a:rPr kumimoji="0" lang="en-US" sz="1300" b="0" i="0" u="none" strike="noStrike" cap="none" normalizeH="0" baseline="0" dirty="0" smtClean="0">
                <a:ln>
                  <a:noFill/>
                </a:ln>
                <a:solidFill>
                  <a:srgbClr val="444444"/>
                </a:solidFill>
                <a:effectLst/>
                <a:latin typeface="Times New Roman" pitchFamily="18" charset="0"/>
                <a:cs typeface="Times New Roman" pitchFamily="18" charset="0"/>
              </a:rPr>
              <a:t>\Scripts\activate on Windows to activate the virtual environment.</a:t>
            </a:r>
          </a:p>
          <a:p>
            <a:pPr lvl="0" algn="just" fontAlgn="base">
              <a:spcBef>
                <a:spcPct val="0"/>
              </a:spcBef>
              <a:spcAft>
                <a:spcPct val="0"/>
              </a:spcAft>
              <a:buClrTx/>
            </a:pPr>
            <a:r>
              <a:rPr lang="en-US" sz="1300" b="1" dirty="0" smtClean="0">
                <a:solidFill>
                  <a:srgbClr val="444444"/>
                </a:solidFill>
                <a:latin typeface="Times New Roman" pitchFamily="18" charset="0"/>
                <a:cs typeface="Times New Roman" pitchFamily="18" charset="0"/>
              </a:rPr>
              <a:t>        5. </a:t>
            </a:r>
            <a:r>
              <a:rPr lang="en-US" sz="1300" b="1" dirty="0" smtClean="0">
                <a:solidFill>
                  <a:srgbClr val="444444"/>
                </a:solidFill>
                <a:latin typeface="Times New Roman" pitchFamily="18" charset="0"/>
                <a:cs typeface="Times New Roman" pitchFamily="18" charset="0"/>
              </a:rPr>
              <a:t>Install </a:t>
            </a:r>
            <a:r>
              <a:rPr lang="en-US" sz="1300" b="1" dirty="0" err="1" smtClean="0">
                <a:solidFill>
                  <a:srgbClr val="444444"/>
                </a:solidFill>
                <a:latin typeface="Times New Roman" pitchFamily="18" charset="0"/>
                <a:cs typeface="Times New Roman" pitchFamily="18" charset="0"/>
              </a:rPr>
              <a:t>Django</a:t>
            </a:r>
            <a:r>
              <a:rPr lang="en-US" sz="1300" b="1" dirty="0" smtClean="0">
                <a:solidFill>
                  <a:srgbClr val="444444"/>
                </a:solidFill>
                <a:latin typeface="Times New Roman" pitchFamily="18" charset="0"/>
                <a:cs typeface="Times New Roman" pitchFamily="18" charset="0"/>
              </a:rPr>
              <a:t>:</a:t>
            </a:r>
            <a:r>
              <a:rPr lang="en-US" sz="1300" dirty="0" smtClean="0">
                <a:solidFill>
                  <a:srgbClr val="444444"/>
                </a:solidFill>
                <a:latin typeface="Times New Roman" pitchFamily="18" charset="0"/>
                <a:cs typeface="Times New Roman" pitchFamily="18" charset="0"/>
              </a:rPr>
              <a:t> Run pip install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 to install the latest stable version of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a:t>
            </a:r>
            <a:br>
              <a:rPr lang="en-US" sz="1300" dirty="0" smtClean="0">
                <a:solidFill>
                  <a:srgbClr val="444444"/>
                </a:solidFill>
                <a:latin typeface="Times New Roman" pitchFamily="18" charset="0"/>
                <a:cs typeface="Times New Roman" pitchFamily="18" charset="0"/>
              </a:rPr>
            </a:br>
            <a:r>
              <a:rPr lang="en-US" sz="1300" dirty="0" smtClean="0">
                <a:solidFill>
                  <a:srgbClr val="444444"/>
                </a:solidFill>
                <a:latin typeface="Times New Roman" pitchFamily="18" charset="0"/>
                <a:cs typeface="Times New Roman" pitchFamily="18" charset="0"/>
              </a:rPr>
              <a:t>        </a:t>
            </a:r>
            <a:r>
              <a:rPr lang="en-US" sz="1300" b="1" dirty="0" smtClean="0">
                <a:solidFill>
                  <a:srgbClr val="444444"/>
                </a:solidFill>
                <a:latin typeface="Times New Roman" pitchFamily="18" charset="0"/>
                <a:cs typeface="Times New Roman" pitchFamily="18" charset="0"/>
              </a:rPr>
              <a:t>6</a:t>
            </a:r>
            <a:r>
              <a:rPr lang="en-US" sz="1300" b="1" dirty="0" smtClean="0">
                <a:solidFill>
                  <a:srgbClr val="444444"/>
                </a:solidFill>
                <a:latin typeface="Times New Roman" pitchFamily="18" charset="0"/>
                <a:cs typeface="Times New Roman" pitchFamily="18" charset="0"/>
              </a:rPr>
              <a:t>. </a:t>
            </a:r>
            <a:r>
              <a:rPr lang="en-US" sz="1300" b="1" dirty="0" smtClean="0">
                <a:solidFill>
                  <a:srgbClr val="444444"/>
                </a:solidFill>
                <a:latin typeface="Times New Roman" pitchFamily="18" charset="0"/>
                <a:cs typeface="Times New Roman" pitchFamily="18" charset="0"/>
              </a:rPr>
              <a:t>Verify installation</a:t>
            </a:r>
            <a:r>
              <a:rPr lang="en-US" sz="1300" b="1" dirty="0" smtClean="0">
                <a:solidFill>
                  <a:srgbClr val="444444"/>
                </a:solidFill>
                <a:latin typeface="Times New Roman" pitchFamily="18" charset="0"/>
                <a:cs typeface="Times New Roman" pitchFamily="18" charset="0"/>
              </a:rPr>
              <a:t>:</a:t>
            </a:r>
            <a:r>
              <a:rPr lang="en-US" sz="1300" dirty="0" smtClean="0">
                <a:solidFill>
                  <a:srgbClr val="444444"/>
                </a:solidFill>
                <a:latin typeface="Times New Roman" pitchFamily="18" charset="0"/>
                <a:cs typeface="Times New Roman" pitchFamily="18" charset="0"/>
              </a:rPr>
              <a:t> Run python -m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 –version to verify that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 is installed correctly.</a:t>
            </a:r>
            <a:br>
              <a:rPr lang="en-US" sz="1300" dirty="0" smtClean="0">
                <a:solidFill>
                  <a:srgbClr val="444444"/>
                </a:solidFill>
                <a:latin typeface="Times New Roman" pitchFamily="18" charset="0"/>
                <a:cs typeface="Times New Roman" pitchFamily="18" charset="0"/>
              </a:rPr>
            </a:br>
            <a:r>
              <a:rPr lang="en-US" sz="1300" dirty="0" smtClean="0">
                <a:solidFill>
                  <a:srgbClr val="444444"/>
                </a:solidFill>
                <a:latin typeface="Times New Roman" pitchFamily="18" charset="0"/>
                <a:cs typeface="Times New Roman" pitchFamily="18" charset="0"/>
              </a:rPr>
              <a:t>        </a:t>
            </a:r>
            <a:r>
              <a:rPr lang="en-US" sz="1300" b="1" dirty="0" smtClean="0">
                <a:solidFill>
                  <a:srgbClr val="444444"/>
                </a:solidFill>
                <a:latin typeface="Times New Roman" pitchFamily="18" charset="0"/>
                <a:cs typeface="Times New Roman" pitchFamily="18" charset="0"/>
              </a:rPr>
              <a:t>7</a:t>
            </a:r>
            <a:r>
              <a:rPr lang="en-US" sz="1300" b="1" dirty="0" smtClean="0">
                <a:solidFill>
                  <a:srgbClr val="444444"/>
                </a:solidFill>
                <a:latin typeface="Times New Roman" pitchFamily="18" charset="0"/>
                <a:cs typeface="Times New Roman" pitchFamily="18" charset="0"/>
              </a:rPr>
              <a:t>. Create a new </a:t>
            </a:r>
            <a:r>
              <a:rPr lang="en-US" sz="1300" b="1" dirty="0" err="1" smtClean="0">
                <a:solidFill>
                  <a:srgbClr val="444444"/>
                </a:solidFill>
                <a:latin typeface="Times New Roman" pitchFamily="18" charset="0"/>
                <a:cs typeface="Times New Roman" pitchFamily="18" charset="0"/>
              </a:rPr>
              <a:t>Django</a:t>
            </a:r>
            <a:r>
              <a:rPr lang="en-US" sz="1300" b="1" dirty="0" smtClean="0">
                <a:solidFill>
                  <a:srgbClr val="444444"/>
                </a:solidFill>
                <a:latin typeface="Times New Roman" pitchFamily="18" charset="0"/>
                <a:cs typeface="Times New Roman" pitchFamily="18" charset="0"/>
              </a:rPr>
              <a:t> project:</a:t>
            </a:r>
            <a:r>
              <a:rPr lang="en-US" sz="1300" dirty="0" smtClean="0">
                <a:solidFill>
                  <a:srgbClr val="444444"/>
                </a:solidFill>
                <a:latin typeface="Times New Roman" pitchFamily="18" charset="0"/>
                <a:cs typeface="Times New Roman" pitchFamily="18" charset="0"/>
              </a:rPr>
              <a:t> Run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-admin </a:t>
            </a:r>
            <a:r>
              <a:rPr lang="en-US" sz="1300" dirty="0" err="1" smtClean="0">
                <a:solidFill>
                  <a:srgbClr val="444444"/>
                </a:solidFill>
                <a:latin typeface="Times New Roman" pitchFamily="18" charset="0"/>
                <a:cs typeface="Times New Roman" pitchFamily="18" charset="0"/>
              </a:rPr>
              <a:t>startproject</a:t>
            </a:r>
            <a:r>
              <a:rPr lang="en-US" sz="1300" dirty="0" smtClean="0">
                <a:solidFill>
                  <a:srgbClr val="444444"/>
                </a:solidFill>
                <a:latin typeface="Times New Roman" pitchFamily="18" charset="0"/>
                <a:cs typeface="Times New Roman" pitchFamily="18" charset="0"/>
              </a:rPr>
              <a:t> project to create a new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 project named </a:t>
            </a:r>
            <a:r>
              <a:rPr lang="en-US" sz="1300" dirty="0" smtClean="0">
                <a:solidFill>
                  <a:srgbClr val="444444"/>
                </a:solidFill>
                <a:latin typeface="Times New Roman" pitchFamily="18" charset="0"/>
                <a:cs typeface="Times New Roman" pitchFamily="18" charset="0"/>
              </a:rPr>
              <a:t>                       ‘             project’.</a:t>
            </a:r>
          </a:p>
          <a:p>
            <a:pPr lvl="0" algn="just" fontAlgn="base">
              <a:spcBef>
                <a:spcPct val="0"/>
              </a:spcBef>
              <a:spcAft>
                <a:spcPct val="0"/>
              </a:spcAft>
              <a:buClrTx/>
            </a:pPr>
            <a:r>
              <a:rPr lang="en-US" sz="1300" b="1" dirty="0" smtClean="0">
                <a:solidFill>
                  <a:srgbClr val="444444"/>
                </a:solidFill>
                <a:latin typeface="Times New Roman" pitchFamily="18" charset="0"/>
                <a:cs typeface="Times New Roman" pitchFamily="18" charset="0"/>
              </a:rPr>
              <a:t> </a:t>
            </a:r>
            <a:r>
              <a:rPr lang="en-US" sz="1300" b="1" dirty="0" smtClean="0">
                <a:solidFill>
                  <a:srgbClr val="444444"/>
                </a:solidFill>
                <a:latin typeface="Times New Roman" pitchFamily="18" charset="0"/>
                <a:cs typeface="Times New Roman" pitchFamily="18" charset="0"/>
              </a:rPr>
              <a:t>       8</a:t>
            </a:r>
            <a:r>
              <a:rPr lang="en-US" sz="1300" b="1" dirty="0" smtClean="0">
                <a:solidFill>
                  <a:srgbClr val="444444"/>
                </a:solidFill>
                <a:latin typeface="Times New Roman" pitchFamily="18" charset="0"/>
                <a:cs typeface="Times New Roman" pitchFamily="18" charset="0"/>
              </a:rPr>
              <a:t>. Start the development server:</a:t>
            </a:r>
            <a:r>
              <a:rPr lang="en-US" sz="1300" dirty="0" smtClean="0">
                <a:solidFill>
                  <a:srgbClr val="444444"/>
                </a:solidFill>
                <a:latin typeface="Times New Roman" pitchFamily="18" charset="0"/>
                <a:cs typeface="Times New Roman" pitchFamily="18" charset="0"/>
              </a:rPr>
              <a:t> Run python manage.py </a:t>
            </a:r>
            <a:r>
              <a:rPr lang="en-US" sz="1300" dirty="0" err="1" smtClean="0">
                <a:solidFill>
                  <a:srgbClr val="444444"/>
                </a:solidFill>
                <a:latin typeface="Times New Roman" pitchFamily="18" charset="0"/>
                <a:cs typeface="Times New Roman" pitchFamily="18" charset="0"/>
              </a:rPr>
              <a:t>runserver</a:t>
            </a:r>
            <a:r>
              <a:rPr lang="en-US" sz="1300" dirty="0" smtClean="0">
                <a:solidFill>
                  <a:srgbClr val="444444"/>
                </a:solidFill>
                <a:latin typeface="Times New Roman" pitchFamily="18" charset="0"/>
                <a:cs typeface="Times New Roman" pitchFamily="18" charset="0"/>
              </a:rPr>
              <a:t> to start the development server.</a:t>
            </a:r>
            <a:br>
              <a:rPr lang="en-US" sz="1300" dirty="0" smtClean="0">
                <a:solidFill>
                  <a:srgbClr val="444444"/>
                </a:solidFill>
                <a:latin typeface="Times New Roman" pitchFamily="18" charset="0"/>
                <a:cs typeface="Times New Roman" pitchFamily="18" charset="0"/>
              </a:rPr>
            </a:br>
            <a:r>
              <a:rPr lang="en-US" sz="1300" dirty="0" smtClean="0">
                <a:solidFill>
                  <a:srgbClr val="444444"/>
                </a:solidFill>
                <a:latin typeface="Times New Roman" pitchFamily="18" charset="0"/>
                <a:cs typeface="Times New Roman" pitchFamily="18" charset="0"/>
              </a:rPr>
              <a:t>               That’s </a:t>
            </a:r>
            <a:r>
              <a:rPr lang="en-US" sz="1300" dirty="0" smtClean="0">
                <a:solidFill>
                  <a:srgbClr val="444444"/>
                </a:solidFill>
                <a:latin typeface="Times New Roman" pitchFamily="18" charset="0"/>
                <a:cs typeface="Times New Roman" pitchFamily="18" charset="0"/>
              </a:rPr>
              <a:t>it! A working installation of </a:t>
            </a:r>
            <a:r>
              <a:rPr lang="en-US" sz="1300" dirty="0" err="1" smtClean="0">
                <a:solidFill>
                  <a:srgbClr val="444444"/>
                </a:solidFill>
                <a:latin typeface="Times New Roman" pitchFamily="18" charset="0"/>
                <a:cs typeface="Times New Roman" pitchFamily="18" charset="0"/>
              </a:rPr>
              <a:t>Django</a:t>
            </a:r>
            <a:r>
              <a:rPr lang="en-US" sz="1300" dirty="0" smtClean="0">
                <a:solidFill>
                  <a:srgbClr val="444444"/>
                </a:solidFill>
                <a:latin typeface="Times New Roman" pitchFamily="18" charset="0"/>
                <a:cs typeface="Times New Roman" pitchFamily="18" charset="0"/>
              </a:rPr>
              <a:t> should now be in place, and you should be ready to start </a:t>
            </a:r>
            <a:r>
              <a:rPr lang="en-US" sz="1300" dirty="0" smtClean="0">
                <a:solidFill>
                  <a:srgbClr val="444444"/>
                </a:solidFill>
                <a:latin typeface="Times New Roman" pitchFamily="18" charset="0"/>
                <a:cs typeface="Times New Roman" pitchFamily="18" charset="0"/>
              </a:rPr>
              <a:t>building                                                                                    y              your web Application</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83974" y="634476"/>
            <a:ext cx="8036599" cy="2277547"/>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fontAlgn="base"/>
            <a:r>
              <a:rPr lang="en-US" sz="2000" b="1" dirty="0" smtClean="0">
                <a:latin typeface="Times New Roman" pitchFamily="18" charset="0"/>
                <a:cs typeface="Times New Roman" pitchFamily="18" charset="0"/>
              </a:rPr>
              <a:t>DEVELOPMENT PART:</a:t>
            </a:r>
          </a:p>
          <a:p>
            <a:pPr fontAlgn="base">
              <a:buFont typeface="Arial" pitchFamily="34" charset="0"/>
              <a:buChar char="•"/>
            </a:pPr>
            <a:r>
              <a:rPr lang="en-US" sz="1600" dirty="0" smtClean="0">
                <a:latin typeface="Times New Roman" pitchFamily="18" charset="0"/>
                <a:cs typeface="Times New Roman" pitchFamily="18" charset="0"/>
              </a:rPr>
              <a:t>     Here I have developed the </a:t>
            </a:r>
            <a:r>
              <a:rPr lang="en-US" sz="1600" dirty="0" err="1" smtClean="0">
                <a:latin typeface="Times New Roman" pitchFamily="18" charset="0"/>
                <a:cs typeface="Times New Roman" pitchFamily="18" charset="0"/>
              </a:rPr>
              <a:t>nav</a:t>
            </a:r>
            <a:r>
              <a:rPr lang="en-US" sz="1600" dirty="0" smtClean="0">
                <a:latin typeface="Times New Roman" pitchFamily="18" charset="0"/>
                <a:cs typeface="Times New Roman" pitchFamily="18" charset="0"/>
              </a:rPr>
              <a:t> bar to route to different </a:t>
            </a:r>
            <a:r>
              <a:rPr lang="en-US" sz="1600" dirty="0" err="1" smtClean="0">
                <a:latin typeface="Times New Roman" pitchFamily="18" charset="0"/>
                <a:cs typeface="Times New Roman" pitchFamily="18" charset="0"/>
              </a:rPr>
              <a:t>pages.Where</a:t>
            </a:r>
            <a:r>
              <a:rPr lang="en-US" sz="1600" dirty="0" smtClean="0">
                <a:latin typeface="Times New Roman" pitchFamily="18" charset="0"/>
                <a:cs typeface="Times New Roman" pitchFamily="18" charset="0"/>
              </a:rPr>
              <a:t> there are home , login, register  and logout pages.</a:t>
            </a:r>
          </a:p>
          <a:p>
            <a:pPr fontAlgn="base">
              <a:buFont typeface="Arial" pitchFamily="34" charset="0"/>
              <a:buChar char="•"/>
            </a:pPr>
            <a:r>
              <a:rPr lang="en-US" sz="1600" dirty="0" smtClean="0">
                <a:latin typeface="Times New Roman" pitchFamily="18" charset="0"/>
                <a:cs typeface="Times New Roman" pitchFamily="18" charset="0"/>
              </a:rPr>
              <a:t>Each page routes to the respective pages.</a:t>
            </a:r>
          </a:p>
          <a:p>
            <a:pPr fontAlgn="base">
              <a:buFont typeface="Arial" pitchFamily="34" charset="0"/>
              <a:buChar char="•"/>
            </a:pP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Also developed the admin panel to route to admin page</a:t>
            </a:r>
          </a:p>
          <a:p>
            <a:pPr fontAlgn="base">
              <a:buFont typeface="Arial" pitchFamily="34" charset="0"/>
              <a:buChar char="•"/>
            </a:pP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I have developed the admin page to add questions</a:t>
            </a:r>
            <a:r>
              <a:rPr lang="en-US" sz="2000" b="1" dirty="0" smtClean="0">
                <a:latin typeface="Times New Roman" pitchFamily="18" charset="0"/>
                <a:cs typeface="Times New Roman" pitchFamily="18" charset="0"/>
              </a:rPr>
              <a:t>.</a:t>
            </a:r>
          </a:p>
          <a:p>
            <a:pPr fontAlgn="base"/>
            <a:r>
              <a:rPr lang="en-US" sz="1600" b="1" dirty="0" smtClean="0">
                <a:latin typeface="Times New Roman" pitchFamily="18" charset="0"/>
                <a:cs typeface="Times New Roman" pitchFamily="18" charset="0"/>
              </a:rPr>
              <a:t>home(request</a:t>
            </a:r>
            <a:r>
              <a:rPr lang="en-US" sz="1600" b="1" dirty="0" smtClean="0">
                <a:latin typeface="Times New Roman" pitchFamily="18" charset="0"/>
                <a:cs typeface="Times New Roman" pitchFamily="18" charset="0"/>
              </a:rPr>
              <a:t>):</a:t>
            </a:r>
          </a:p>
          <a:p>
            <a:pPr fontAlgn="base"/>
            <a:r>
              <a:rPr lang="en-US" dirty="0" smtClean="0">
                <a:latin typeface="Times New Roman" pitchFamily="18" charset="0"/>
                <a:cs typeface="Times New Roman" pitchFamily="18" charset="0"/>
              </a:rPr>
              <a:t>            This </a:t>
            </a:r>
            <a:r>
              <a:rPr lang="en-US" dirty="0" smtClean="0">
                <a:latin typeface="Times New Roman" pitchFamily="18" charset="0"/>
                <a:cs typeface="Times New Roman" pitchFamily="18" charset="0"/>
              </a:rPr>
              <a:t>view renders the main page (votingpage.html) after the user has successfully logged in.</a:t>
            </a:r>
          </a:p>
          <a:p>
            <a:pPr fontAlgn="base"/>
            <a:r>
              <a:rPr lang="en-US" dirty="0" smtClean="0">
                <a:latin typeface="Times New Roman" pitchFamily="18" charset="0"/>
                <a:cs typeface="Times New Roman" pitchFamily="18" charset="0"/>
              </a:rPr>
              <a:t>It shows the polls page.</a:t>
            </a:r>
            <a:endParaRPr lang="en-US" dirty="0" smtClean="0">
              <a:latin typeface="Times New Roman" pitchFamily="18" charset="0"/>
              <a:cs typeface="Times New Roman" pitchFamily="18" charset="0"/>
            </a:endParaRPr>
          </a:p>
        </p:txBody>
      </p:sp>
      <p:pic>
        <p:nvPicPr>
          <p:cNvPr id="3" name="Picture 2" descr="Screenshot (1).png"/>
          <p:cNvPicPr>
            <a:picLocks noChangeAspect="1"/>
          </p:cNvPicPr>
          <p:nvPr/>
        </p:nvPicPr>
        <p:blipFill>
          <a:blip r:embed="rId2"/>
          <a:stretch>
            <a:fillRect/>
          </a:stretch>
        </p:blipFill>
        <p:spPr>
          <a:xfrm>
            <a:off x="1618736" y="3030495"/>
            <a:ext cx="5288692" cy="197708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81" y="715617"/>
            <a:ext cx="7502056" cy="1600438"/>
          </a:xfrm>
          <a:prstGeom prst="rect">
            <a:avLst/>
          </a:prstGeom>
        </p:spPr>
        <p:txBody>
          <a:bodyPr wrap="square">
            <a:spAutoFit/>
          </a:bodyPr>
          <a:lstStyle/>
          <a:p>
            <a:pPr fontAlgn="base"/>
            <a:r>
              <a:rPr lang="en-US" dirty="0" smtClean="0">
                <a:solidFill>
                  <a:schemeClr val="tx1"/>
                </a:solidFill>
                <a:latin typeface="Times New Roman" pitchFamily="18" charset="0"/>
                <a:cs typeface="Times New Roman" pitchFamily="18" charset="0"/>
              </a:rPr>
              <a:t>1 </a:t>
            </a:r>
            <a:r>
              <a:rPr lang="en-US" b="1" dirty="0" smtClean="0">
                <a:latin typeface="Times New Roman" pitchFamily="18" charset="0"/>
                <a:cs typeface="Times New Roman" pitchFamily="18" charset="0"/>
              </a:rPr>
              <a:t>register(request):</a:t>
            </a:r>
          </a:p>
          <a:p>
            <a:pPr fontAlgn="base">
              <a:buFont typeface="Arial" pitchFamily="34" charset="0"/>
              <a:buChar char="•"/>
            </a:pPr>
            <a:r>
              <a:rPr lang="en-US" dirty="0" smtClean="0">
                <a:latin typeface="Times New Roman" pitchFamily="18" charset="0"/>
                <a:cs typeface="Times New Roman" pitchFamily="18" charset="0"/>
              </a:rPr>
              <a:t>This view renders the registration page (registration.html</a:t>
            </a:r>
            <a:r>
              <a:rPr lang="en-US"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fontAlgn="base">
              <a:buFont typeface="Arial" pitchFamily="34" charset="0"/>
              <a:buChar char="•"/>
            </a:pPr>
            <a:r>
              <a:rPr lang="en-US" dirty="0" smtClean="0">
                <a:latin typeface="Times New Roman" pitchFamily="18" charset="0"/>
                <a:cs typeface="Times New Roman" pitchFamily="18" charset="0"/>
              </a:rPr>
              <a:t>This view handles the registration process when the registration form is submitted.</a:t>
            </a:r>
          </a:p>
          <a:p>
            <a:pPr fontAlgn="base">
              <a:buFont typeface="Arial" pitchFamily="34" charset="0"/>
              <a:buChar char="•"/>
            </a:pPr>
            <a:r>
              <a:rPr lang="en-US" dirty="0" smtClean="0">
                <a:latin typeface="Times New Roman" pitchFamily="18" charset="0"/>
                <a:cs typeface="Times New Roman" pitchFamily="18" charset="0"/>
              </a:rPr>
              <a:t>It first checks if the passwords provided by the user match</a:t>
            </a:r>
            <a:r>
              <a:rPr lang="en-US"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fontAlgn="base">
              <a:buFont typeface="Arial" pitchFamily="34" charset="0"/>
              <a:buChar char="•"/>
            </a:pPr>
            <a:r>
              <a:rPr lang="en-US" dirty="0" smtClean="0">
                <a:latin typeface="Times New Roman" pitchFamily="18" charset="0"/>
                <a:cs typeface="Times New Roman" pitchFamily="18" charset="0"/>
              </a:rPr>
              <a:t>If the passwords match, a new User object is created with the provided username and email.</a:t>
            </a:r>
          </a:p>
          <a:p>
            <a:pPr fontAlgn="base">
              <a:buFont typeface="Arial" pitchFamily="34" charset="0"/>
              <a:buChar char="•"/>
            </a:pPr>
            <a:r>
              <a:rPr lang="en-US" dirty="0" smtClean="0">
                <a:latin typeface="Times New Roman" pitchFamily="18" charset="0"/>
                <a:cs typeface="Times New Roman" pitchFamily="18" charset="0"/>
              </a:rPr>
              <a:t>The password is set and encrypted using the </a:t>
            </a:r>
            <a:r>
              <a:rPr lang="en-US" dirty="0" err="1" smtClean="0">
                <a:latin typeface="Times New Roman" pitchFamily="18" charset="0"/>
                <a:cs typeface="Times New Roman" pitchFamily="18" charset="0"/>
              </a:rPr>
              <a:t>set_password</a:t>
            </a:r>
            <a:r>
              <a:rPr lang="en-US" dirty="0" smtClean="0">
                <a:latin typeface="Times New Roman" pitchFamily="18" charset="0"/>
                <a:cs typeface="Times New Roman" pitchFamily="18" charset="0"/>
              </a:rPr>
              <a:t> method.</a:t>
            </a:r>
          </a:p>
          <a:p>
            <a:pPr fontAlgn="base">
              <a:buFont typeface="Arial" pitchFamily="34" charset="0"/>
              <a:buChar char="•"/>
            </a:pPr>
            <a:r>
              <a:rPr lang="en-US" dirty="0" smtClean="0">
                <a:latin typeface="Times New Roman" pitchFamily="18" charset="0"/>
                <a:cs typeface="Times New Roman" pitchFamily="18" charset="0"/>
              </a:rPr>
              <a:t>The new user is saved to the database, and the user is redirected to the login page (index</a:t>
            </a:r>
            <a:r>
              <a:rPr lang="en-US"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p:txBody>
      </p:sp>
      <p:pic>
        <p:nvPicPr>
          <p:cNvPr id="3" name="Picture 2" descr="Screenshot (4).png"/>
          <p:cNvPicPr>
            <a:picLocks noChangeAspect="1"/>
          </p:cNvPicPr>
          <p:nvPr/>
        </p:nvPicPr>
        <p:blipFill>
          <a:blip r:embed="rId2"/>
          <a:stretch>
            <a:fillRect/>
          </a:stretch>
        </p:blipFill>
        <p:spPr>
          <a:xfrm>
            <a:off x="1987826" y="2409245"/>
            <a:ext cx="4349364" cy="24082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919" y="616763"/>
            <a:ext cx="8439665" cy="1846659"/>
          </a:xfrm>
          <a:prstGeom prst="rect">
            <a:avLst/>
          </a:prstGeom>
        </p:spPr>
        <p:txBody>
          <a:bodyPr wrap="square">
            <a:spAutoFit/>
          </a:bodyPr>
          <a:lstStyle/>
          <a:p>
            <a:pPr fontAlgn="base"/>
            <a:r>
              <a:rPr lang="en-US" sz="1600" b="1" dirty="0" smtClean="0">
                <a:latin typeface="Times New Roman" pitchFamily="18" charset="0"/>
                <a:cs typeface="Times New Roman" pitchFamily="18" charset="0"/>
              </a:rPr>
              <a:t>Voting(request, </a:t>
            </a:r>
            <a:r>
              <a:rPr lang="en-US" sz="1600" b="1" dirty="0" err="1" smtClean="0">
                <a:latin typeface="Times New Roman" pitchFamily="18" charset="0"/>
                <a:cs typeface="Times New Roman" pitchFamily="18" charset="0"/>
              </a:rPr>
              <a:t>pk</a:t>
            </a:r>
            <a:r>
              <a:rPr lang="en-US" sz="1600" b="1" dirty="0" smtClean="0">
                <a:latin typeface="Times New Roman" pitchFamily="18" charset="0"/>
                <a:cs typeface="Times New Roman" pitchFamily="18" charset="0"/>
              </a:rPr>
              <a:t>):</a:t>
            </a:r>
          </a:p>
          <a:p>
            <a:pPr fontAlgn="base">
              <a:buFont typeface="Arial" pitchFamily="34" charset="0"/>
              <a:buChar char="•"/>
            </a:pPr>
            <a:r>
              <a:rPr lang="en-US" dirty="0" smtClean="0">
                <a:latin typeface="Times New Roman" pitchFamily="18" charset="0"/>
                <a:cs typeface="Times New Roman" pitchFamily="18" charset="0"/>
              </a:rPr>
              <a:t>This view handles the process of voting for a specific question.</a:t>
            </a:r>
          </a:p>
          <a:p>
            <a:pPr fontAlgn="base">
              <a:buFont typeface="Arial" pitchFamily="34" charset="0"/>
              <a:buChar char="•"/>
            </a:pPr>
            <a:r>
              <a:rPr lang="en-US" dirty="0" smtClean="0">
                <a:latin typeface="Times New Roman" pitchFamily="18" charset="0"/>
                <a:cs typeface="Times New Roman" pitchFamily="18" charset="0"/>
              </a:rPr>
              <a:t>It first retrieves the authenticated user and the question (specified by its primary key </a:t>
            </a:r>
            <a:r>
              <a:rPr lang="en-US" dirty="0" err="1" smtClean="0">
                <a:latin typeface="Times New Roman" pitchFamily="18" charset="0"/>
                <a:cs typeface="Times New Roman" pitchFamily="18" charset="0"/>
              </a:rPr>
              <a:t>pk</a:t>
            </a:r>
            <a:r>
              <a:rPr lang="en-US" dirty="0" smtClean="0">
                <a:latin typeface="Times New Roman" pitchFamily="18" charset="0"/>
                <a:cs typeface="Times New Roman" pitchFamily="18" charset="0"/>
              </a:rPr>
              <a:t>) using get_object_or_404.</a:t>
            </a:r>
          </a:p>
          <a:p>
            <a:pPr fontAlgn="base">
              <a:buFont typeface="Arial" pitchFamily="34" charset="0"/>
              <a:buChar char="•"/>
            </a:pPr>
            <a:r>
              <a:rPr lang="en-US" dirty="0" smtClean="0">
                <a:latin typeface="Times New Roman" pitchFamily="18" charset="0"/>
                <a:cs typeface="Times New Roman" pitchFamily="18" charset="0"/>
              </a:rPr>
              <a:t>It checks if the user has already voted for the question by searching for an existing record in the Voted model.</a:t>
            </a:r>
          </a:p>
          <a:p>
            <a:pPr fontAlgn="base">
              <a:buFont typeface="Arial" pitchFamily="34" charset="0"/>
              <a:buChar char="•"/>
            </a:pPr>
            <a:r>
              <a:rPr lang="en-US" dirty="0" smtClean="0">
                <a:latin typeface="Times New Roman" pitchFamily="18" charset="0"/>
                <a:cs typeface="Times New Roman" pitchFamily="18" charset="0"/>
              </a:rPr>
              <a:t>If the user has not voted for the question, the vote count for the question is incremented, and the vote is saved.</a:t>
            </a:r>
          </a:p>
          <a:p>
            <a:pPr fontAlgn="base">
              <a:buFont typeface="Arial" pitchFamily="34" charset="0"/>
              <a:buChar char="•"/>
            </a:pPr>
            <a:r>
              <a:rPr lang="en-US" dirty="0" smtClean="0">
                <a:latin typeface="Times New Roman" pitchFamily="18" charset="0"/>
                <a:cs typeface="Times New Roman" pitchFamily="18" charset="0"/>
              </a:rPr>
              <a:t>A new record is created in the Voted model to indicate that the user has voted for that question.</a:t>
            </a:r>
          </a:p>
          <a:p>
            <a:pPr fontAlgn="base">
              <a:buFont typeface="Arial" pitchFamily="34" charset="0"/>
              <a:buChar char="•"/>
            </a:pPr>
            <a:r>
              <a:rPr lang="en-US" dirty="0" smtClean="0">
                <a:latin typeface="Times New Roman" pitchFamily="18" charset="0"/>
                <a:cs typeface="Times New Roman" pitchFamily="18" charset="0"/>
              </a:rPr>
              <a:t>The user is then redirected to the “show” page.</a:t>
            </a:r>
          </a:p>
          <a:p>
            <a:pPr fontAlgn="base"/>
            <a:endParaRPr lang="en-US" dirty="0" smtClean="0">
              <a:latin typeface="Times New Roman" pitchFamily="18" charset="0"/>
              <a:cs typeface="Times New Roman" pitchFamily="18" charset="0"/>
            </a:endParaRPr>
          </a:p>
        </p:txBody>
      </p:sp>
      <p:pic>
        <p:nvPicPr>
          <p:cNvPr id="3" name="Picture 2" descr="Screenshot (4).png"/>
          <p:cNvPicPr>
            <a:picLocks noChangeAspect="1"/>
          </p:cNvPicPr>
          <p:nvPr/>
        </p:nvPicPr>
        <p:blipFill>
          <a:blip r:embed="rId2"/>
          <a:stretch>
            <a:fillRect/>
          </a:stretch>
        </p:blipFill>
        <p:spPr>
          <a:xfrm>
            <a:off x="2021841" y="2409245"/>
            <a:ext cx="4281333" cy="2408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81" y="715617"/>
            <a:ext cx="7502056" cy="1600438"/>
          </a:xfrm>
          <a:prstGeom prst="rect">
            <a:avLst/>
          </a:prstGeom>
        </p:spPr>
        <p:txBody>
          <a:bodyPr wrap="square">
            <a:spAutoFit/>
          </a:bodyPr>
          <a:lstStyle/>
          <a:p>
            <a:pPr fontAlgn="base"/>
            <a:r>
              <a:rPr lang="en-US" dirty="0" smtClean="0">
                <a:latin typeface="Times New Roman" pitchFamily="18" charset="0"/>
                <a:cs typeface="Times New Roman" pitchFamily="18" charset="0"/>
              </a:rPr>
              <a:t>4. </a:t>
            </a:r>
            <a:r>
              <a:rPr lang="en-US" dirty="0" err="1" smtClean="0">
                <a:latin typeface="Times New Roman" pitchFamily="18" charset="0"/>
                <a:cs typeface="Times New Roman" pitchFamily="18" charset="0"/>
              </a:rPr>
              <a:t>Loginview</a:t>
            </a:r>
            <a:r>
              <a:rPr lang="en-US" dirty="0" smtClean="0">
                <a:latin typeface="Times New Roman" pitchFamily="18" charset="0"/>
                <a:cs typeface="Times New Roman" pitchFamily="18" charset="0"/>
              </a:rPr>
              <a:t>(request):</a:t>
            </a:r>
          </a:p>
          <a:p>
            <a:pPr fontAlgn="base">
              <a:buFont typeface="Arial" pitchFamily="34" charset="0"/>
              <a:buChar char="•"/>
            </a:pPr>
            <a:r>
              <a:rPr lang="en-US" dirty="0" smtClean="0">
                <a:latin typeface="Times New Roman" pitchFamily="18" charset="0"/>
                <a:cs typeface="Times New Roman" pitchFamily="18" charset="0"/>
              </a:rPr>
              <a:t>This view handles the login process when the login form is submitted.</a:t>
            </a:r>
          </a:p>
          <a:p>
            <a:pPr fontAlgn="base">
              <a:buFont typeface="Arial" pitchFamily="34" charset="0"/>
              <a:buChar char="•"/>
            </a:pPr>
            <a:r>
              <a:rPr lang="en-US" dirty="0" smtClean="0">
                <a:latin typeface="Times New Roman" pitchFamily="18" charset="0"/>
                <a:cs typeface="Times New Roman" pitchFamily="18" charset="0"/>
              </a:rPr>
              <a:t>It retrieves the username and password entered by the user.</a:t>
            </a:r>
          </a:p>
          <a:p>
            <a:pPr fontAlgn="base">
              <a:buFont typeface="Arial" pitchFamily="34" charset="0"/>
              <a:buChar char="•"/>
            </a:pPr>
            <a:r>
              <a:rPr lang="en-US" dirty="0" smtClean="0">
                <a:latin typeface="Times New Roman" pitchFamily="18" charset="0"/>
                <a:cs typeface="Times New Roman" pitchFamily="18" charset="0"/>
              </a:rPr>
              <a:t>The authenticate function is used to verify the credentials. If the authentication is successful, the user is logged in using the login function, and they are redirected to the “show” page.</a:t>
            </a:r>
          </a:p>
          <a:p>
            <a:pPr fontAlgn="base">
              <a:buFont typeface="Arial" pitchFamily="34" charset="0"/>
              <a:buChar char="•"/>
            </a:pPr>
            <a:r>
              <a:rPr lang="en-US" dirty="0" smtClean="0">
                <a:latin typeface="Times New Roman" pitchFamily="18" charset="0"/>
                <a:cs typeface="Times New Roman" pitchFamily="18" charset="0"/>
              </a:rPr>
              <a:t>If the authentication fails, an “invalid credentials” message is displayed</a:t>
            </a:r>
          </a:p>
          <a:p>
            <a:pPr fontAlgn="base">
              <a:buFont typeface="Arial" pitchFamily="34" charset="0"/>
              <a:buChar char="•"/>
            </a:pPr>
            <a:endParaRPr lang="en-US" dirty="0" smtClean="0">
              <a:latin typeface="Times New Roman" pitchFamily="18" charset="0"/>
              <a:cs typeface="Times New Roman" pitchFamily="18" charset="0"/>
            </a:endParaRPr>
          </a:p>
        </p:txBody>
      </p:sp>
      <p:pic>
        <p:nvPicPr>
          <p:cNvPr id="3" name="Picture 2" descr="Screenshot (4).png"/>
          <p:cNvPicPr>
            <a:picLocks noChangeAspect="1"/>
          </p:cNvPicPr>
          <p:nvPr/>
        </p:nvPicPr>
        <p:blipFill>
          <a:blip r:embed="rId2"/>
          <a:stretch>
            <a:fillRect/>
          </a:stretch>
        </p:blipFill>
        <p:spPr>
          <a:xfrm>
            <a:off x="2021841" y="2409245"/>
            <a:ext cx="4281333" cy="2408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txBox="1">
            <a:spLocks noGrp="1"/>
          </p:cNvSpPr>
          <p:nvPr>
            <p:ph type="title"/>
          </p:nvPr>
        </p:nvSpPr>
        <p:spPr>
          <a:prstGeom prst="rect">
            <a:avLst/>
          </a:prstGeom>
        </p:spPr>
        <p:txBody>
          <a:bodyPr spcFirstLastPara="1" wrap="square" lIns="91425" tIns="91425" rIns="91425" bIns="91425" anchor="t" anchorCtr="0">
            <a:noAutofit/>
          </a:bodyPr>
          <a:lstStyle/>
          <a:p>
            <a:pPr marL="342900" indent="-342900" algn="l" fontAlgn="base"/>
            <a:r>
              <a:rPr lang="en-US" sz="1400" dirty="0" smtClean="0">
                <a:latin typeface="Times New Roman" pitchFamily="18" charset="0"/>
                <a:cs typeface="Times New Roman" pitchFamily="18" charset="0"/>
              </a:rPr>
              <a:t>      Pre-requisite:</a:t>
            </a: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Knowledge of Python and basics of </a:t>
            </a:r>
            <a:r>
              <a:rPr lang="en-US" sz="1400" b="0" dirty="0" err="1" smtClean="0">
                <a:latin typeface="Times New Roman" pitchFamily="18" charset="0"/>
                <a:cs typeface="Times New Roman" pitchFamily="18" charset="0"/>
              </a:rPr>
              <a:t>Django</a:t>
            </a:r>
            <a:r>
              <a:rPr lang="en-US" sz="1400" b="0" dirty="0" smtClean="0">
                <a:latin typeface="Times New Roman" pitchFamily="18" charset="0"/>
                <a:cs typeface="Times New Roman" pitchFamily="18" charset="0"/>
              </a:rPr>
              <a:t> Framework. Python should be installed in the system. Visual studio code or any code editor to work on the application.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r>
            <a:br>
              <a:rPr lang="en-US" sz="1400" b="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Technologies used in the project:</a:t>
            </a: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r>
              <a:rPr lang="en-US" sz="1400" b="0" dirty="0" err="1" smtClean="0">
                <a:latin typeface="Times New Roman" pitchFamily="18" charset="0"/>
                <a:cs typeface="Times New Roman" pitchFamily="18" charset="0"/>
              </a:rPr>
              <a:t>Django</a:t>
            </a:r>
            <a:r>
              <a:rPr lang="en-US" sz="1400" b="0" dirty="0" smtClean="0">
                <a:latin typeface="Times New Roman" pitchFamily="18" charset="0"/>
                <a:cs typeface="Times New Roman" pitchFamily="18" charset="0"/>
              </a:rPr>
              <a:t> framework and </a:t>
            </a:r>
            <a:r>
              <a:rPr lang="en-US" sz="1400" b="0" dirty="0" err="1" smtClean="0">
                <a:latin typeface="Times New Roman" pitchFamily="18" charset="0"/>
                <a:cs typeface="Times New Roman" pitchFamily="18" charset="0"/>
              </a:rPr>
              <a:t>SQLite</a:t>
            </a:r>
            <a:r>
              <a:rPr lang="en-US" sz="1400" b="0" dirty="0" smtClean="0">
                <a:latin typeface="Times New Roman" pitchFamily="18" charset="0"/>
                <a:cs typeface="Times New Roman" pitchFamily="18" charset="0"/>
              </a:rPr>
              <a:t> database which comes by default with </a:t>
            </a:r>
            <a:r>
              <a:rPr lang="en-US" sz="1400" b="0" dirty="0" err="1" smtClean="0">
                <a:latin typeface="Times New Roman" pitchFamily="18" charset="0"/>
                <a:cs typeface="Times New Roman" pitchFamily="18" charset="0"/>
              </a:rPr>
              <a:t>Django</a:t>
            </a:r>
            <a:r>
              <a:rPr lang="en-US" sz="1400" b="0" dirty="0" smtClean="0">
                <a:latin typeface="Times New Roman" pitchFamily="18" charset="0"/>
                <a:cs typeface="Times New Roman" pitchFamily="18" charset="0"/>
              </a:rPr>
              <a:t>.</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r>
            <a:br>
              <a:rPr lang="en-US" sz="1400" b="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Modules used in this project:</a:t>
            </a:r>
            <a:br>
              <a:rPr lang="en-US" sz="140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1.Htmltemplates</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2.Pollingproject</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3.polls</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4.Pollswebsite</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5.Admin Panel</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br>
              <a:rPr lang="en-US" sz="1400" b="0" dirty="0" smtClean="0">
                <a:latin typeface="Times New Roman" pitchFamily="18" charset="0"/>
                <a:cs typeface="Times New Roman" pitchFamily="18" charset="0"/>
              </a:rPr>
            </a:br>
            <a:r>
              <a:rPr lang="en-US" sz="1400" b="0" dirty="0" smtClean="0">
                <a:latin typeface="Times New Roman" pitchFamily="18" charset="0"/>
                <a:cs typeface="Times New Roman" pitchFamily="18" charset="0"/>
              </a:rPr>
              <a:t>          </a:t>
            </a: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r>
            <a:br>
              <a:rPr lang="en-US" sz="1400" b="0" dirty="0" smtClean="0"/>
            </a:br>
            <a:r>
              <a:rPr lang="en-US" sz="1400" b="0" dirty="0" smtClean="0"/>
              <a:t>  </a:t>
            </a:r>
            <a:br>
              <a:rPr lang="en-US" sz="1400" b="0" dirty="0" smtClean="0"/>
            </a:br>
            <a:r>
              <a:rPr lang="en-US" sz="1400" dirty="0" smtClean="0"/>
              <a:t>Implementation of the Project</a:t>
            </a:r>
            <a:br>
              <a:rPr lang="en-US" sz="1400" dirty="0" smtClean="0"/>
            </a:br>
            <a:r>
              <a:rPr lang="en-US" sz="1400" dirty="0" smtClean="0"/>
              <a:t>Creating Project</a:t>
            </a:r>
            <a:br>
              <a:rPr lang="en-US" sz="1400" dirty="0" smtClean="0"/>
            </a:br>
            <a:r>
              <a:rPr lang="en-US" sz="1400" dirty="0" smtClean="0"/>
              <a:t>Step-1:</a:t>
            </a:r>
            <a:r>
              <a:rPr lang="en-US" sz="1400" b="0" dirty="0" smtClean="0"/>
              <a:t> Create an empty folder </a:t>
            </a:r>
            <a:r>
              <a:rPr lang="en-US" sz="1400" dirty="0" err="1" smtClean="0"/>
              <a:t>pollster_project</a:t>
            </a:r>
            <a:r>
              <a:rPr lang="en-US" sz="1400" b="0" dirty="0" smtClean="0"/>
              <a:t> in your directory.</a:t>
            </a:r>
            <a:br>
              <a:rPr lang="en-US" sz="1400" b="0" dirty="0" smtClean="0"/>
            </a:br>
            <a:r>
              <a:rPr lang="en-US" sz="1400" dirty="0" smtClean="0"/>
              <a:t>Step-2:</a:t>
            </a:r>
            <a:r>
              <a:rPr lang="en-US" sz="1400" b="0" dirty="0" smtClean="0"/>
              <a:t> Now switch to your folder and create a virtual environment in this folder using the following command. </a:t>
            </a:r>
            <a:br>
              <a:rPr lang="en-US" sz="1400" b="0" dirty="0" smtClean="0"/>
            </a:br>
            <a:r>
              <a:rPr lang="en-US" sz="1400" dirty="0" smtClean="0"/>
              <a:t>pip install </a:t>
            </a:r>
            <a:r>
              <a:rPr lang="en-US" sz="1400" dirty="0" err="1" smtClean="0"/>
              <a:t>pipenv</a:t>
            </a:r>
            <a:r>
              <a:rPr lang="en-US" sz="1400" dirty="0" smtClean="0"/>
              <a:t/>
            </a:r>
            <a:br>
              <a:rPr lang="en-US" sz="1400" dirty="0" smtClean="0"/>
            </a:br>
            <a:r>
              <a:rPr lang="en-US" sz="1400" dirty="0" err="1" smtClean="0"/>
              <a:t>pipenv</a:t>
            </a:r>
            <a:r>
              <a:rPr lang="en-US" sz="1400" dirty="0" smtClean="0"/>
              <a:t> shell</a:t>
            </a:r>
            <a:br>
              <a:rPr lang="en-US" sz="1400" dirty="0" smtClean="0"/>
            </a:br>
            <a:r>
              <a:rPr lang="en-US" sz="1400" dirty="0" smtClean="0"/>
              <a:t>Step-3:</a:t>
            </a:r>
            <a:r>
              <a:rPr lang="en-US" sz="1400" b="0" dirty="0" smtClean="0"/>
              <a:t> A </a:t>
            </a:r>
            <a:r>
              <a:rPr lang="en-US" sz="1400" dirty="0" err="1" smtClean="0"/>
              <a:t>Pipfile</a:t>
            </a:r>
            <a:r>
              <a:rPr lang="en-US" sz="1400" dirty="0" smtClean="0"/>
              <a:t> </a:t>
            </a:r>
            <a:r>
              <a:rPr lang="en-US" sz="1400" b="0" dirty="0" smtClean="0"/>
              <a:t>will be created in your folder from the above step. Now install </a:t>
            </a:r>
            <a:r>
              <a:rPr lang="en-US" sz="1400" b="0" dirty="0" err="1" smtClean="0"/>
              <a:t>Django</a:t>
            </a:r>
            <a:r>
              <a:rPr lang="en-US" sz="1400" b="0" dirty="0" smtClean="0"/>
              <a:t> in your folder using the following command. </a:t>
            </a:r>
            <a:br>
              <a:rPr lang="en-US" sz="1400" b="0" dirty="0" smtClean="0"/>
            </a:br>
            <a:r>
              <a:rPr lang="en-US" sz="1400" dirty="0" err="1" smtClean="0"/>
              <a:t>pipenv</a:t>
            </a:r>
            <a:r>
              <a:rPr lang="en-US" sz="1400" dirty="0" smtClean="0"/>
              <a:t> install </a:t>
            </a:r>
            <a:r>
              <a:rPr lang="en-US" sz="1400" dirty="0" err="1" smtClean="0"/>
              <a:t>django</a:t>
            </a:r>
            <a:r>
              <a:rPr lang="en-US" sz="1400" dirty="0" smtClean="0"/>
              <a:t/>
            </a:r>
            <a:br>
              <a:rPr lang="en-US" sz="1400" dirty="0" smtClean="0"/>
            </a:br>
            <a:r>
              <a:rPr lang="en-US" sz="1400" dirty="0" smtClean="0"/>
              <a:t>Step-4:</a:t>
            </a:r>
            <a:r>
              <a:rPr lang="en-US" sz="1400" b="0" dirty="0" smtClean="0"/>
              <a:t> Now we need to establish the </a:t>
            </a:r>
            <a:r>
              <a:rPr lang="en-US" sz="1400" b="0" dirty="0" err="1" smtClean="0"/>
              <a:t>Django</a:t>
            </a:r>
            <a:r>
              <a:rPr lang="en-US" sz="1400" b="0" dirty="0" smtClean="0"/>
              <a:t> project. Run the following command in your folder and initiate a </a:t>
            </a:r>
            <a:r>
              <a:rPr lang="en-US" sz="1400" b="0" dirty="0" err="1" smtClean="0"/>
              <a:t>Django</a:t>
            </a:r>
            <a:r>
              <a:rPr lang="en-US" sz="1400" b="0" dirty="0" smtClean="0"/>
              <a:t> project. </a:t>
            </a:r>
            <a:br>
              <a:rPr lang="en-US" sz="1400" b="0" dirty="0" smtClean="0"/>
            </a:br>
            <a:r>
              <a:rPr lang="en-US" sz="1400" dirty="0" err="1" smtClean="0"/>
              <a:t>django</a:t>
            </a:r>
            <a:r>
              <a:rPr lang="en-US" sz="1400" dirty="0" smtClean="0"/>
              <a:t>-admin </a:t>
            </a:r>
            <a:r>
              <a:rPr lang="en-US" sz="1400" dirty="0" err="1" smtClean="0"/>
              <a:t>startproject</a:t>
            </a:r>
            <a:r>
              <a:rPr lang="en-US" sz="1400" dirty="0" smtClean="0"/>
              <a:t> pollster</a:t>
            </a:r>
            <a:br>
              <a:rPr lang="en-US" sz="1400" dirty="0" smtClean="0"/>
            </a:br>
            <a:r>
              <a:rPr lang="en-US" sz="1400" b="0" dirty="0" smtClean="0"/>
              <a:t>A New Folder with name </a:t>
            </a:r>
            <a:r>
              <a:rPr lang="en-US" sz="1400" dirty="0" smtClean="0"/>
              <a:t>pollster </a:t>
            </a:r>
            <a:r>
              <a:rPr lang="en-US" sz="1400" b="0" dirty="0" smtClean="0"/>
              <a:t>will be created. Switch to the pollster folder using the following command. </a:t>
            </a:r>
            <a:br>
              <a:rPr lang="en-US" sz="1400" b="0" dirty="0" smtClean="0"/>
            </a:br>
            <a:r>
              <a:rPr lang="en-US" sz="1400" dirty="0" err="1" smtClean="0"/>
              <a:t>cd</a:t>
            </a:r>
            <a:r>
              <a:rPr lang="en-US" sz="1400" dirty="0" smtClean="0"/>
              <a:t> pollster</a:t>
            </a:r>
            <a:br>
              <a:rPr lang="en-US" sz="1400" dirty="0" smtClean="0"/>
            </a:br>
            <a:r>
              <a:rPr lang="en-US" sz="1400" b="0" dirty="0" smtClean="0"/>
              <a:t>The folder structure will look something like this. </a:t>
            </a:r>
            <a:br>
              <a:rPr lang="en-US" sz="1400" b="0" dirty="0" smtClean="0"/>
            </a:br>
            <a:r>
              <a:rPr lang="en-US" sz="1400" b="0" dirty="0" smtClean="0"/>
              <a:t>Here you can start the server using the following command and check if the application running or not using your </a:t>
            </a:r>
            <a:r>
              <a:rPr lang="en-US" sz="1400" dirty="0" smtClean="0"/>
              <a:t>http://127.0.0.1:8000/</a:t>
            </a:r>
            <a:r>
              <a:rPr lang="en-US" sz="1400" b="0" dirty="0" smtClean="0"/>
              <a:t> in your browser. </a:t>
            </a:r>
            <a:br>
              <a:rPr lang="en-US" sz="1400" b="0" dirty="0" smtClean="0"/>
            </a:br>
            <a:r>
              <a:rPr lang="en-US" sz="1400" dirty="0" smtClean="0"/>
              <a:t>python manage.py </a:t>
            </a:r>
            <a:r>
              <a:rPr lang="en-US" sz="1400" dirty="0" err="1" smtClean="0"/>
              <a:t>runserver</a:t>
            </a:r>
            <a:r>
              <a:rPr lang="en-US" sz="1400" dirty="0" smtClean="0"/>
              <a:t/>
            </a:r>
            <a:br>
              <a:rPr lang="en-US" sz="1400" dirty="0" smtClean="0"/>
            </a:br>
            <a:r>
              <a:rPr lang="en-US" sz="1400" dirty="0" smtClean="0"/>
              <a:t>Step-5:</a:t>
            </a:r>
            <a:r>
              <a:rPr lang="en-US" sz="1400" b="0" dirty="0" smtClean="0"/>
              <a:t> Create an app ‘</a:t>
            </a:r>
            <a:r>
              <a:rPr lang="en-US" sz="1400" dirty="0" smtClean="0"/>
              <a:t>polls</a:t>
            </a:r>
            <a:r>
              <a:rPr lang="en-US" sz="1400" b="0" dirty="0" smtClean="0"/>
              <a:t>‘ using the following command  </a:t>
            </a:r>
            <a:br>
              <a:rPr lang="en-US" sz="1400" b="0" dirty="0" smtClean="0"/>
            </a:br>
            <a:r>
              <a:rPr lang="en-US" sz="1400" dirty="0" smtClean="0"/>
              <a:t>python manage.py </a:t>
            </a:r>
            <a:r>
              <a:rPr lang="en-US" sz="1400" dirty="0" err="1" smtClean="0"/>
              <a:t>startapp</a:t>
            </a:r>
            <a:r>
              <a:rPr lang="en-US" sz="1400" dirty="0" smtClean="0"/>
              <a:t> polls </a:t>
            </a: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endParaRPr sz="1400" dirty="0"/>
          </a:p>
        </p:txBody>
      </p:sp>
      <p:sp>
        <p:nvSpPr>
          <p:cNvPr id="316" name="Google Shape;316;p34"/>
          <p:cNvSpPr txBox="1"/>
          <p:nvPr/>
        </p:nvSpPr>
        <p:spPr>
          <a:xfrm>
            <a:off x="1986600" y="4133675"/>
            <a:ext cx="1863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Poppins"/>
              <a:ea typeface="Poppins"/>
              <a:cs typeface="Poppins"/>
              <a:sym typeface="Poppins"/>
            </a:endParaRPr>
          </a:p>
        </p:txBody>
      </p:sp>
      <p:sp>
        <p:nvSpPr>
          <p:cNvPr id="317" name="Google Shape;317;p34"/>
          <p:cNvSpPr txBox="1"/>
          <p:nvPr/>
        </p:nvSpPr>
        <p:spPr>
          <a:xfrm>
            <a:off x="3895188" y="4133675"/>
            <a:ext cx="3262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dirty="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81" y="715617"/>
            <a:ext cx="7502056" cy="1661993"/>
          </a:xfrm>
          <a:prstGeom prst="rect">
            <a:avLst/>
          </a:prstGeom>
        </p:spPr>
        <p:txBody>
          <a:bodyPr wrap="square">
            <a:spAutoFit/>
          </a:bodyPr>
          <a:lstStyle/>
          <a:p>
            <a:pPr fontAlgn="base"/>
            <a:r>
              <a:rPr lang="en-US" sz="1800" b="1" dirty="0" smtClean="0">
                <a:latin typeface="Times New Roman" pitchFamily="18" charset="0"/>
                <a:cs typeface="Times New Roman" pitchFamily="18" charset="0"/>
              </a:rPr>
              <a:t>LOGOUT:</a:t>
            </a:r>
            <a:endParaRPr lang="en-US" sz="1800" b="1" dirty="0" smtClean="0">
              <a:latin typeface="Times New Roman" pitchFamily="18" charset="0"/>
              <a:cs typeface="Times New Roman" pitchFamily="18" charset="0"/>
            </a:endParaRPr>
          </a:p>
          <a:p>
            <a:pPr fontAlgn="base">
              <a:buFont typeface="Arial" pitchFamily="34" charset="0"/>
              <a:buChar char="•"/>
            </a:pPr>
            <a:r>
              <a:rPr lang="en-US" dirty="0" smtClean="0">
                <a:latin typeface="Times New Roman" pitchFamily="18" charset="0"/>
                <a:cs typeface="Times New Roman" pitchFamily="18" charset="0"/>
              </a:rPr>
              <a:t>This view handles the logout process.</a:t>
            </a:r>
          </a:p>
          <a:p>
            <a:pPr fontAlgn="base">
              <a:buFont typeface="Arial" pitchFamily="34" charset="0"/>
              <a:buChar char="•"/>
            </a:pPr>
            <a:r>
              <a:rPr lang="en-US" dirty="0" smtClean="0">
                <a:latin typeface="Times New Roman" pitchFamily="18" charset="0"/>
                <a:cs typeface="Times New Roman" pitchFamily="18" charset="0"/>
              </a:rPr>
              <a:t>The logout function is called to log out the user.</a:t>
            </a:r>
          </a:p>
          <a:p>
            <a:pPr fontAlgn="base">
              <a:buFont typeface="Arial" pitchFamily="34" charset="0"/>
              <a:buChar char="•"/>
            </a:pPr>
            <a:r>
              <a:rPr lang="en-US" dirty="0" smtClean="0">
                <a:latin typeface="Times New Roman" pitchFamily="18" charset="0"/>
                <a:cs typeface="Times New Roman" pitchFamily="18" charset="0"/>
              </a:rPr>
              <a:t>The user is then redirected to the login page (index).</a:t>
            </a:r>
          </a:p>
          <a:p>
            <a:pPr fontAlgn="base">
              <a:buFont typeface="Arial" pitchFamily="34" charset="0"/>
              <a:buChar char="•"/>
            </a:pPr>
            <a:r>
              <a:rPr lang="en-US" dirty="0" smtClean="0">
                <a:latin typeface="Times New Roman" pitchFamily="18" charset="0"/>
                <a:cs typeface="Times New Roman" pitchFamily="18" charset="0"/>
              </a:rPr>
              <a:t>These views, along with the corresponding URL patterns defined in the </a:t>
            </a:r>
            <a:r>
              <a:rPr lang="en-US" dirty="0" err="1" smtClean="0">
                <a:latin typeface="Times New Roman" pitchFamily="18" charset="0"/>
                <a:cs typeface="Times New Roman" pitchFamily="18" charset="0"/>
              </a:rPr>
              <a:t>urlpatterns</a:t>
            </a:r>
            <a:r>
              <a:rPr lang="en-US" dirty="0" smtClean="0">
                <a:latin typeface="Times New Roman" pitchFamily="18" charset="0"/>
                <a:cs typeface="Times New Roman" pitchFamily="18" charset="0"/>
              </a:rPr>
              <a:t> list, form the routing and logic for the online voting system</a:t>
            </a:r>
            <a:r>
              <a:rPr lang="en-US" dirty="0" smtClean="0">
                <a:latin typeface="Times New Roman" pitchFamily="18" charset="0"/>
                <a:cs typeface="Times New Roman" pitchFamily="18" charset="0"/>
              </a:rPr>
              <a:t>. When logout it redirects to  Homepage.</a:t>
            </a:r>
            <a:endParaRPr lang="en-US" dirty="0" smtClean="0">
              <a:latin typeface="Times New Roman" pitchFamily="18" charset="0"/>
              <a:cs typeface="Times New Roman" pitchFamily="18" charset="0"/>
            </a:endParaRPr>
          </a:p>
          <a:p>
            <a:pPr fontAlgn="base">
              <a:buFont typeface="Arial" pitchFamily="34" charset="0"/>
              <a:buChar char="•"/>
            </a:pPr>
            <a:endParaRPr lang="en-US" dirty="0" smtClean="0">
              <a:latin typeface="Times New Roman" pitchFamily="18" charset="0"/>
              <a:cs typeface="Times New Roman" pitchFamily="18" charset="0"/>
            </a:endParaRPr>
          </a:p>
        </p:txBody>
      </p:sp>
      <p:pic>
        <p:nvPicPr>
          <p:cNvPr id="3" name="Picture 2" descr="Screenshot (4).png"/>
          <p:cNvPicPr>
            <a:picLocks noChangeAspect="1"/>
          </p:cNvPicPr>
          <p:nvPr/>
        </p:nvPicPr>
        <p:blipFill>
          <a:blip r:embed="rId2"/>
          <a:stretch>
            <a:fillRect/>
          </a:stretch>
        </p:blipFill>
        <p:spPr>
          <a:xfrm>
            <a:off x="2021841" y="2409245"/>
            <a:ext cx="4281333" cy="24082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1).png"/>
          <p:cNvPicPr>
            <a:picLocks noChangeAspect="1"/>
          </p:cNvPicPr>
          <p:nvPr/>
        </p:nvPicPr>
        <p:blipFill>
          <a:blip r:embed="rId2"/>
          <a:stretch>
            <a:fillRect/>
          </a:stretch>
        </p:blipFill>
        <p:spPr>
          <a:xfrm>
            <a:off x="407773" y="766118"/>
            <a:ext cx="3200400" cy="1800225"/>
          </a:xfrm>
          <a:prstGeom prst="rect">
            <a:avLst/>
          </a:prstGeom>
        </p:spPr>
      </p:pic>
      <p:pic>
        <p:nvPicPr>
          <p:cNvPr id="11" name="Picture 10" descr="Screenshot (2).png"/>
          <p:cNvPicPr>
            <a:picLocks noChangeAspect="1"/>
          </p:cNvPicPr>
          <p:nvPr/>
        </p:nvPicPr>
        <p:blipFill>
          <a:blip r:embed="rId3"/>
          <a:stretch>
            <a:fillRect/>
          </a:stretch>
        </p:blipFill>
        <p:spPr>
          <a:xfrm>
            <a:off x="432487" y="2928551"/>
            <a:ext cx="3207265" cy="1804087"/>
          </a:xfrm>
          <a:prstGeom prst="rect">
            <a:avLst/>
          </a:prstGeom>
        </p:spPr>
      </p:pic>
      <p:pic>
        <p:nvPicPr>
          <p:cNvPr id="12" name="Picture 11" descr="Screenshot (3).png"/>
          <p:cNvPicPr>
            <a:picLocks noChangeAspect="1"/>
          </p:cNvPicPr>
          <p:nvPr/>
        </p:nvPicPr>
        <p:blipFill>
          <a:blip r:embed="rId4"/>
          <a:stretch>
            <a:fillRect/>
          </a:stretch>
        </p:blipFill>
        <p:spPr>
          <a:xfrm>
            <a:off x="4977114" y="667267"/>
            <a:ext cx="3657600" cy="1844392"/>
          </a:xfrm>
          <a:prstGeom prst="rect">
            <a:avLst/>
          </a:prstGeom>
        </p:spPr>
      </p:pic>
      <p:pic>
        <p:nvPicPr>
          <p:cNvPr id="13" name="Picture 12" descr="Screenshot (4).png"/>
          <p:cNvPicPr>
            <a:picLocks noChangeAspect="1"/>
          </p:cNvPicPr>
          <p:nvPr/>
        </p:nvPicPr>
        <p:blipFill>
          <a:blip r:embed="rId5"/>
          <a:stretch>
            <a:fillRect/>
          </a:stretch>
        </p:blipFill>
        <p:spPr>
          <a:xfrm>
            <a:off x="4984831" y="2689667"/>
            <a:ext cx="3719331" cy="2092124"/>
          </a:xfrm>
          <a:prstGeom prst="rect">
            <a:avLst/>
          </a:prstGeom>
        </p:spPr>
      </p:pic>
      <p:sp>
        <p:nvSpPr>
          <p:cNvPr id="14" name="Rectangle 13"/>
          <p:cNvSpPr/>
          <p:nvPr/>
        </p:nvSpPr>
        <p:spPr>
          <a:xfrm>
            <a:off x="750005" y="218673"/>
            <a:ext cx="1891865" cy="400110"/>
          </a:xfrm>
          <a:prstGeom prst="rect">
            <a:avLst/>
          </a:prstGeom>
        </p:spPr>
        <p:txBody>
          <a:bodyPr wrap="none">
            <a:spAutoFit/>
          </a:bodyPr>
          <a:lstStyle/>
          <a:p>
            <a:pPr fontAlgn="base"/>
            <a:r>
              <a:rPr lang="en-US" sz="2000" b="1" dirty="0" smtClean="0">
                <a:latin typeface="Times New Roman" pitchFamily="18" charset="0"/>
                <a:cs typeface="Times New Roman" pitchFamily="18" charset="0"/>
              </a:rPr>
              <a:t>USER PANEL:</a:t>
            </a:r>
            <a:endParaRPr lang="en-US" sz="2000" b="1"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1).png"/>
          <p:cNvPicPr>
            <a:picLocks noChangeAspect="1"/>
          </p:cNvPicPr>
          <p:nvPr/>
        </p:nvPicPr>
        <p:blipFill>
          <a:blip r:embed="rId2"/>
          <a:stretch>
            <a:fillRect/>
          </a:stretch>
        </p:blipFill>
        <p:spPr>
          <a:xfrm>
            <a:off x="407773" y="766118"/>
            <a:ext cx="3200400" cy="1800225"/>
          </a:xfrm>
          <a:prstGeom prst="rect">
            <a:avLst/>
          </a:prstGeom>
        </p:spPr>
      </p:pic>
      <p:pic>
        <p:nvPicPr>
          <p:cNvPr id="11" name="Picture 10" descr="Screenshot (2).png"/>
          <p:cNvPicPr>
            <a:picLocks noChangeAspect="1"/>
          </p:cNvPicPr>
          <p:nvPr/>
        </p:nvPicPr>
        <p:blipFill>
          <a:blip r:embed="rId3"/>
          <a:stretch>
            <a:fillRect/>
          </a:stretch>
        </p:blipFill>
        <p:spPr>
          <a:xfrm>
            <a:off x="432487" y="2928551"/>
            <a:ext cx="3207265" cy="1804086"/>
          </a:xfrm>
          <a:prstGeom prst="rect">
            <a:avLst/>
          </a:prstGeom>
        </p:spPr>
      </p:pic>
      <p:pic>
        <p:nvPicPr>
          <p:cNvPr id="12" name="Picture 11" descr="Screenshot (3).png"/>
          <p:cNvPicPr>
            <a:picLocks noChangeAspect="1"/>
          </p:cNvPicPr>
          <p:nvPr/>
        </p:nvPicPr>
        <p:blipFill>
          <a:blip r:embed="rId4"/>
          <a:stretch>
            <a:fillRect/>
          </a:stretch>
        </p:blipFill>
        <p:spPr>
          <a:xfrm>
            <a:off x="5166454" y="667267"/>
            <a:ext cx="3278919" cy="1844392"/>
          </a:xfrm>
          <a:prstGeom prst="rect">
            <a:avLst/>
          </a:prstGeom>
        </p:spPr>
      </p:pic>
      <p:pic>
        <p:nvPicPr>
          <p:cNvPr id="13" name="Picture 12" descr="Screenshot (4).png"/>
          <p:cNvPicPr>
            <a:picLocks noChangeAspect="1"/>
          </p:cNvPicPr>
          <p:nvPr/>
        </p:nvPicPr>
        <p:blipFill>
          <a:blip r:embed="rId5"/>
          <a:stretch>
            <a:fillRect/>
          </a:stretch>
        </p:blipFill>
        <p:spPr>
          <a:xfrm>
            <a:off x="4984831" y="2689667"/>
            <a:ext cx="3719331" cy="2092123"/>
          </a:xfrm>
          <a:prstGeom prst="rect">
            <a:avLst/>
          </a:prstGeom>
        </p:spPr>
      </p:pic>
      <p:sp>
        <p:nvSpPr>
          <p:cNvPr id="14" name="Rectangle 13"/>
          <p:cNvSpPr/>
          <p:nvPr/>
        </p:nvSpPr>
        <p:spPr>
          <a:xfrm>
            <a:off x="750005" y="218673"/>
            <a:ext cx="2105063" cy="400110"/>
          </a:xfrm>
          <a:prstGeom prst="rect">
            <a:avLst/>
          </a:prstGeom>
        </p:spPr>
        <p:txBody>
          <a:bodyPr wrap="none">
            <a:spAutoFit/>
          </a:bodyPr>
          <a:lstStyle/>
          <a:p>
            <a:pPr fontAlgn="base"/>
            <a:r>
              <a:rPr lang="en-US" sz="2000" b="1" dirty="0" smtClean="0">
                <a:latin typeface="Times New Roman" pitchFamily="18" charset="0"/>
                <a:cs typeface="Times New Roman" pitchFamily="18" charset="0"/>
              </a:rPr>
              <a:t>ADMIN PANEL:</a:t>
            </a:r>
            <a:endParaRPr lang="en-US" sz="2000" b="1"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1).png"/>
          <p:cNvPicPr>
            <a:picLocks noChangeAspect="1"/>
          </p:cNvPicPr>
          <p:nvPr/>
        </p:nvPicPr>
        <p:blipFill>
          <a:blip r:embed="rId2"/>
          <a:stretch>
            <a:fillRect/>
          </a:stretch>
        </p:blipFill>
        <p:spPr>
          <a:xfrm>
            <a:off x="407773" y="766118"/>
            <a:ext cx="3200400" cy="1800225"/>
          </a:xfrm>
          <a:prstGeom prst="rect">
            <a:avLst/>
          </a:prstGeom>
        </p:spPr>
      </p:pic>
      <p:pic>
        <p:nvPicPr>
          <p:cNvPr id="11" name="Picture 10" descr="Screenshot (2).png"/>
          <p:cNvPicPr>
            <a:picLocks noChangeAspect="1"/>
          </p:cNvPicPr>
          <p:nvPr/>
        </p:nvPicPr>
        <p:blipFill>
          <a:blip r:embed="rId3"/>
          <a:stretch>
            <a:fillRect/>
          </a:stretch>
        </p:blipFill>
        <p:spPr>
          <a:xfrm>
            <a:off x="432487" y="2928551"/>
            <a:ext cx="3207264" cy="1804086"/>
          </a:xfrm>
          <a:prstGeom prst="rect">
            <a:avLst/>
          </a:prstGeom>
        </p:spPr>
      </p:pic>
      <p:pic>
        <p:nvPicPr>
          <p:cNvPr id="12" name="Picture 11" descr="Screenshot (3).png"/>
          <p:cNvPicPr>
            <a:picLocks noChangeAspect="1"/>
          </p:cNvPicPr>
          <p:nvPr/>
        </p:nvPicPr>
        <p:blipFill>
          <a:blip r:embed="rId4"/>
          <a:stretch>
            <a:fillRect/>
          </a:stretch>
        </p:blipFill>
        <p:spPr>
          <a:xfrm>
            <a:off x="5166454" y="667267"/>
            <a:ext cx="3278919" cy="1844391"/>
          </a:xfrm>
          <a:prstGeom prst="rect">
            <a:avLst/>
          </a:prstGeom>
        </p:spPr>
      </p:pic>
      <p:pic>
        <p:nvPicPr>
          <p:cNvPr id="13" name="Picture 12" descr="Screenshot (4).png"/>
          <p:cNvPicPr>
            <a:picLocks noChangeAspect="1"/>
          </p:cNvPicPr>
          <p:nvPr/>
        </p:nvPicPr>
        <p:blipFill>
          <a:blip r:embed="rId5"/>
          <a:stretch>
            <a:fillRect/>
          </a:stretch>
        </p:blipFill>
        <p:spPr>
          <a:xfrm>
            <a:off x="4984832" y="2689667"/>
            <a:ext cx="3719329" cy="2092123"/>
          </a:xfrm>
          <a:prstGeom prst="rect">
            <a:avLst/>
          </a:prstGeom>
        </p:spPr>
      </p:pic>
      <p:sp>
        <p:nvSpPr>
          <p:cNvPr id="14" name="Rectangle 13"/>
          <p:cNvSpPr/>
          <p:nvPr/>
        </p:nvSpPr>
        <p:spPr>
          <a:xfrm>
            <a:off x="750005" y="218673"/>
            <a:ext cx="2105063" cy="400110"/>
          </a:xfrm>
          <a:prstGeom prst="rect">
            <a:avLst/>
          </a:prstGeom>
        </p:spPr>
        <p:txBody>
          <a:bodyPr wrap="none">
            <a:spAutoFit/>
          </a:bodyPr>
          <a:lstStyle/>
          <a:p>
            <a:pPr fontAlgn="base"/>
            <a:r>
              <a:rPr lang="en-US" sz="2000" b="1" dirty="0" smtClean="0">
                <a:latin typeface="Times New Roman" pitchFamily="18" charset="0"/>
                <a:cs typeface="Times New Roman" pitchFamily="18" charset="0"/>
              </a:rPr>
              <a:t>ADMIN PANEL:</a:t>
            </a:r>
            <a:endParaRPr lang="en-US" sz="2000" b="1"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1).png"/>
          <p:cNvPicPr>
            <a:picLocks noChangeAspect="1"/>
          </p:cNvPicPr>
          <p:nvPr/>
        </p:nvPicPr>
        <p:blipFill>
          <a:blip r:embed="rId2"/>
          <a:stretch>
            <a:fillRect/>
          </a:stretch>
        </p:blipFill>
        <p:spPr>
          <a:xfrm>
            <a:off x="407773" y="766118"/>
            <a:ext cx="3200400" cy="1800225"/>
          </a:xfrm>
          <a:prstGeom prst="rect">
            <a:avLst/>
          </a:prstGeom>
        </p:spPr>
      </p:pic>
      <p:pic>
        <p:nvPicPr>
          <p:cNvPr id="11" name="Picture 10" descr="Screenshot (2).png"/>
          <p:cNvPicPr>
            <a:picLocks noChangeAspect="1"/>
          </p:cNvPicPr>
          <p:nvPr/>
        </p:nvPicPr>
        <p:blipFill>
          <a:blip r:embed="rId3"/>
          <a:stretch>
            <a:fillRect/>
          </a:stretch>
        </p:blipFill>
        <p:spPr>
          <a:xfrm>
            <a:off x="432487" y="2928551"/>
            <a:ext cx="3207264" cy="1804086"/>
          </a:xfrm>
          <a:prstGeom prst="rect">
            <a:avLst/>
          </a:prstGeom>
        </p:spPr>
      </p:pic>
      <p:pic>
        <p:nvPicPr>
          <p:cNvPr id="12" name="Picture 11" descr="Screenshot (3).png"/>
          <p:cNvPicPr>
            <a:picLocks noChangeAspect="1"/>
          </p:cNvPicPr>
          <p:nvPr/>
        </p:nvPicPr>
        <p:blipFill>
          <a:blip r:embed="rId4"/>
          <a:stretch>
            <a:fillRect/>
          </a:stretch>
        </p:blipFill>
        <p:spPr>
          <a:xfrm>
            <a:off x="5166455" y="667267"/>
            <a:ext cx="3278917" cy="1844391"/>
          </a:xfrm>
          <a:prstGeom prst="rect">
            <a:avLst/>
          </a:prstGeom>
        </p:spPr>
      </p:pic>
      <p:pic>
        <p:nvPicPr>
          <p:cNvPr id="13" name="Picture 12" descr="Screenshot (4).png"/>
          <p:cNvPicPr>
            <a:picLocks noChangeAspect="1"/>
          </p:cNvPicPr>
          <p:nvPr/>
        </p:nvPicPr>
        <p:blipFill>
          <a:blip r:embed="rId5"/>
          <a:stretch>
            <a:fillRect/>
          </a:stretch>
        </p:blipFill>
        <p:spPr>
          <a:xfrm>
            <a:off x="4984832" y="2689667"/>
            <a:ext cx="3719329" cy="2092122"/>
          </a:xfrm>
          <a:prstGeom prst="rect">
            <a:avLst/>
          </a:prstGeom>
        </p:spPr>
      </p:pic>
      <p:sp>
        <p:nvSpPr>
          <p:cNvPr id="14" name="Rectangle 13"/>
          <p:cNvSpPr/>
          <p:nvPr/>
        </p:nvSpPr>
        <p:spPr>
          <a:xfrm>
            <a:off x="750005" y="218673"/>
            <a:ext cx="2105063" cy="400110"/>
          </a:xfrm>
          <a:prstGeom prst="rect">
            <a:avLst/>
          </a:prstGeom>
        </p:spPr>
        <p:txBody>
          <a:bodyPr wrap="none">
            <a:spAutoFit/>
          </a:bodyPr>
          <a:lstStyle/>
          <a:p>
            <a:pPr fontAlgn="base"/>
            <a:r>
              <a:rPr lang="en-US" sz="2000" b="1" dirty="0" smtClean="0">
                <a:latin typeface="Times New Roman" pitchFamily="18" charset="0"/>
                <a:cs typeface="Times New Roman" pitchFamily="18" charset="0"/>
              </a:rPr>
              <a:t>ADMIN PANEL:</a:t>
            </a:r>
            <a:endParaRPr lang="en-US" sz="2000" b="1"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1).png"/>
          <p:cNvPicPr>
            <a:picLocks noChangeAspect="1"/>
          </p:cNvPicPr>
          <p:nvPr/>
        </p:nvPicPr>
        <p:blipFill>
          <a:blip r:embed="rId2"/>
          <a:stretch>
            <a:fillRect/>
          </a:stretch>
        </p:blipFill>
        <p:spPr>
          <a:xfrm>
            <a:off x="407773" y="766118"/>
            <a:ext cx="3200400" cy="1800225"/>
          </a:xfrm>
          <a:prstGeom prst="rect">
            <a:avLst/>
          </a:prstGeom>
        </p:spPr>
      </p:pic>
      <p:pic>
        <p:nvPicPr>
          <p:cNvPr id="11" name="Picture 10" descr="Screenshot (2).png"/>
          <p:cNvPicPr>
            <a:picLocks noChangeAspect="1"/>
          </p:cNvPicPr>
          <p:nvPr/>
        </p:nvPicPr>
        <p:blipFill>
          <a:blip r:embed="rId3"/>
          <a:stretch>
            <a:fillRect/>
          </a:stretch>
        </p:blipFill>
        <p:spPr>
          <a:xfrm>
            <a:off x="3013641" y="2963275"/>
            <a:ext cx="3207264" cy="1804086"/>
          </a:xfrm>
          <a:prstGeom prst="rect">
            <a:avLst/>
          </a:prstGeom>
        </p:spPr>
      </p:pic>
      <p:pic>
        <p:nvPicPr>
          <p:cNvPr id="12" name="Picture 11" descr="Screenshot (3).png"/>
          <p:cNvPicPr>
            <a:picLocks noChangeAspect="1"/>
          </p:cNvPicPr>
          <p:nvPr/>
        </p:nvPicPr>
        <p:blipFill>
          <a:blip r:embed="rId4"/>
          <a:stretch>
            <a:fillRect/>
          </a:stretch>
        </p:blipFill>
        <p:spPr>
          <a:xfrm>
            <a:off x="5166455" y="667267"/>
            <a:ext cx="3278917" cy="1844390"/>
          </a:xfrm>
          <a:prstGeom prst="rect">
            <a:avLst/>
          </a:prstGeom>
        </p:spPr>
      </p:pic>
      <p:sp>
        <p:nvSpPr>
          <p:cNvPr id="14" name="Rectangle 13"/>
          <p:cNvSpPr/>
          <p:nvPr/>
        </p:nvSpPr>
        <p:spPr>
          <a:xfrm>
            <a:off x="750005" y="218673"/>
            <a:ext cx="5144357" cy="400110"/>
          </a:xfrm>
          <a:prstGeom prst="rect">
            <a:avLst/>
          </a:prstGeom>
        </p:spPr>
        <p:txBody>
          <a:bodyPr wrap="none">
            <a:spAutoFit/>
          </a:bodyPr>
          <a:lstStyle/>
          <a:p>
            <a:pPr fontAlgn="base"/>
            <a:r>
              <a:rPr lang="en-US" sz="2000" b="1" dirty="0" smtClean="0">
                <a:latin typeface="Times New Roman" pitchFamily="18" charset="0"/>
                <a:cs typeface="Times New Roman" pitchFamily="18" charset="0"/>
              </a:rPr>
              <a:t>How to run the </a:t>
            </a:r>
            <a:r>
              <a:rPr lang="en-US" sz="2000" b="1" dirty="0" err="1" smtClean="0">
                <a:latin typeface="Times New Roman" pitchFamily="18" charset="0"/>
                <a:cs typeface="Times New Roman" pitchFamily="18" charset="0"/>
              </a:rPr>
              <a:t>django</a:t>
            </a:r>
            <a:r>
              <a:rPr lang="en-US" sz="2000" b="1" dirty="0" smtClean="0">
                <a:latin typeface="Times New Roman" pitchFamily="18" charset="0"/>
                <a:cs typeface="Times New Roman" pitchFamily="18" charset="0"/>
              </a:rPr>
              <a:t> project after creation:</a:t>
            </a:r>
            <a:endParaRPr lang="en-US" sz="2000" b="1"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CONCLUSION: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sz="1800" b="0" dirty="0" smtClean="0">
                <a:latin typeface="Times New Roman" pitchFamily="18" charset="0"/>
                <a:cs typeface="Times New Roman" pitchFamily="18" charset="0"/>
              </a:rPr>
              <a:t>Here the voting application can be created using the </a:t>
            </a:r>
            <a:r>
              <a:rPr lang="en-US" sz="1800" b="0" dirty="0" err="1" smtClean="0">
                <a:latin typeface="Times New Roman" pitchFamily="18" charset="0"/>
                <a:cs typeface="Times New Roman" pitchFamily="18" charset="0"/>
              </a:rPr>
              <a:t>django</a:t>
            </a:r>
            <a:r>
              <a:rPr lang="en-US" sz="1800" b="0" dirty="0" smtClean="0">
                <a:latin typeface="Times New Roman" pitchFamily="18" charset="0"/>
                <a:cs typeface="Times New Roman" pitchFamily="18" charset="0"/>
              </a:rPr>
              <a:t> framework with default </a:t>
            </a:r>
            <a:r>
              <a:rPr lang="en-US" sz="1800" b="0" dirty="0" err="1" smtClean="0">
                <a:latin typeface="Times New Roman" pitchFamily="18" charset="0"/>
                <a:cs typeface="Times New Roman" pitchFamily="18" charset="0"/>
              </a:rPr>
              <a:t>sqllite</a:t>
            </a:r>
            <a:r>
              <a:rPr lang="en-US" sz="1800" b="0" dirty="0" smtClean="0">
                <a:latin typeface="Times New Roman" pitchFamily="18" charset="0"/>
                <a:cs typeface="Times New Roman" pitchFamily="18" charset="0"/>
              </a:rPr>
              <a:t>.  Hereby, I have developed the  </a:t>
            </a:r>
            <a:r>
              <a:rPr lang="en-US" sz="1800" b="0" dirty="0" err="1" smtClean="0">
                <a:latin typeface="Times New Roman" pitchFamily="18" charset="0"/>
                <a:cs typeface="Times New Roman" pitchFamily="18" charset="0"/>
              </a:rPr>
              <a:t>navbar</a:t>
            </a:r>
            <a:r>
              <a:rPr lang="en-US" sz="1800" b="0" dirty="0" smtClean="0">
                <a:latin typeface="Times New Roman" pitchFamily="18" charset="0"/>
                <a:cs typeface="Times New Roman" pitchFamily="18" charset="0"/>
              </a:rPr>
              <a:t> , routing, admin panel and the styling of pages etc., The Whole coding part, I have developed can be included in the Voting_app_coding.zip  file.  The screenshots of the developed project also included in this presentation. The voting application can be developed  and executed successfully.</a:t>
            </a:r>
            <a:br>
              <a:rPr lang="en-US" sz="1800" b="0" dirty="0" smtClean="0">
                <a:latin typeface="Times New Roman" pitchFamily="18" charset="0"/>
                <a:cs typeface="Times New Roman" pitchFamily="18" charset="0"/>
              </a:rPr>
            </a:br>
            <a:r>
              <a:rPr lang="en-US" sz="1800" b="0" dirty="0" smtClean="0">
                <a:latin typeface="Times New Roman" pitchFamily="18" charset="0"/>
                <a:cs typeface="Times New Roman" pitchFamily="18" charset="0"/>
              </a:rPr>
              <a:t/>
            </a:r>
            <a:br>
              <a:rPr lang="en-US" sz="1800" b="0" dirty="0" smtClean="0">
                <a:latin typeface="Times New Roman" pitchFamily="18" charset="0"/>
                <a:cs typeface="Times New Roman" pitchFamily="18" charset="0"/>
              </a:rPr>
            </a:br>
            <a:r>
              <a:rPr lang="en-US" sz="1800" b="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Thank you…..</a:t>
            </a:r>
            <a:endParaRPr lang="en-US" sz="32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36"/>
          <p:cNvSpPr txBox="1">
            <a:spLocks noGrp="1"/>
          </p:cNvSpPr>
          <p:nvPr>
            <p:ph type="title"/>
          </p:nvPr>
        </p:nvSpPr>
        <p:spPr>
          <a:xfrm>
            <a:off x="681693" y="0"/>
            <a:ext cx="4294800" cy="1062600"/>
          </a:xfrm>
          <a:prstGeom prst="rect">
            <a:avLst/>
          </a:prstGeom>
        </p:spPr>
        <p:txBody>
          <a:bodyPr spcFirstLastPara="1" wrap="square" lIns="91425" tIns="91425" rIns="91425" bIns="91425" anchor="b" anchorCtr="0">
            <a:noAutofit/>
          </a:bodyPr>
          <a:lstStyle/>
          <a:p>
            <a:pPr lvl="0"/>
            <a:r>
              <a:rPr lang="en-US" sz="1400" dirty="0" smtClean="0">
                <a:latin typeface="Times New Roman" pitchFamily="18" charset="0"/>
                <a:cs typeface="Times New Roman" pitchFamily="18" charset="0"/>
              </a:rPr>
              <a:t>Implementation of the Project </a:t>
            </a:r>
            <a:endParaRPr sz="1400">
              <a:latin typeface="Times New Roman" pitchFamily="18" charset="0"/>
              <a:cs typeface="Times New Roman" pitchFamily="18" charset="0"/>
            </a:endParaRPr>
          </a:p>
        </p:txBody>
      </p:sp>
      <p:sp>
        <p:nvSpPr>
          <p:cNvPr id="342" name="Google Shape;342;p36"/>
          <p:cNvSpPr txBox="1">
            <a:spLocks noGrp="1"/>
          </p:cNvSpPr>
          <p:nvPr>
            <p:ph type="subTitle" idx="1"/>
          </p:nvPr>
        </p:nvSpPr>
        <p:spPr>
          <a:xfrm>
            <a:off x="681695" y="1195263"/>
            <a:ext cx="7621478" cy="2503500"/>
          </a:xfrm>
          <a:prstGeom prst="rect">
            <a:avLst/>
          </a:prstGeom>
        </p:spPr>
        <p:txBody>
          <a:bodyPr spcFirstLastPara="1" wrap="square" lIns="91425" tIns="91425" rIns="91425" bIns="91425" anchor="t" anchorCtr="0">
            <a:noAutofit/>
          </a:bodyPr>
          <a:lstStyle/>
          <a:p>
            <a:pPr marL="0" lvl="0" indent="0" algn="just">
              <a:buSzPts val="1100"/>
              <a:buNone/>
            </a:pPr>
            <a:r>
              <a:rPr lang="en-US" sz="1400" b="1" dirty="0" smtClean="0">
                <a:latin typeface="Times New Roman" pitchFamily="18" charset="0"/>
                <a:cs typeface="Times New Roman" pitchFamily="18" charset="0"/>
              </a:rPr>
              <a:t>Creating Project </a:t>
            </a:r>
          </a:p>
          <a:p>
            <a:pPr marL="0" lvl="0" indent="0" algn="just">
              <a:buSzPts val="1100"/>
              <a:buNone/>
            </a:pPr>
            <a:endParaRPr lang="en-US" sz="1400" dirty="0" smtClean="0">
              <a:latin typeface="Times New Roman" pitchFamily="18" charset="0"/>
              <a:cs typeface="Times New Roman" pitchFamily="18" charset="0"/>
            </a:endParaRPr>
          </a:p>
          <a:p>
            <a:pPr marL="0" lvl="0" indent="0" algn="just">
              <a:buSzPts val="1100"/>
              <a:buNone/>
            </a:pPr>
            <a:r>
              <a:rPr lang="en-US" sz="1400" b="1" dirty="0" smtClean="0">
                <a:latin typeface="Times New Roman" pitchFamily="18" charset="0"/>
                <a:cs typeface="Times New Roman" pitchFamily="18" charset="0"/>
              </a:rPr>
              <a:t>Step-1</a:t>
            </a:r>
            <a:r>
              <a:rPr lang="en-US" sz="1400" dirty="0" smtClean="0">
                <a:latin typeface="Times New Roman" pitchFamily="18" charset="0"/>
                <a:cs typeface="Times New Roman" pitchFamily="18" charset="0"/>
              </a:rPr>
              <a:t>: Create an empty folder </a:t>
            </a:r>
            <a:r>
              <a:rPr lang="en-US" sz="1400" dirty="0" err="1" smtClean="0">
                <a:solidFill>
                  <a:srgbClr val="FF0000"/>
                </a:solidFill>
                <a:latin typeface="Times New Roman" pitchFamily="18" charset="0"/>
                <a:cs typeface="Times New Roman" pitchFamily="18" charset="0"/>
              </a:rPr>
              <a:t>Pollingproject</a:t>
            </a:r>
            <a:r>
              <a:rPr lang="en-US" sz="1400" dirty="0" smtClean="0">
                <a:latin typeface="Times New Roman" pitchFamily="18" charset="0"/>
                <a:cs typeface="Times New Roman" pitchFamily="18" charset="0"/>
              </a:rPr>
              <a:t> in your directory. </a:t>
            </a:r>
          </a:p>
          <a:p>
            <a:pPr marL="0" lvl="0" indent="0" algn="just">
              <a:buSzPts val="1100"/>
              <a:buNone/>
            </a:pPr>
            <a:r>
              <a:rPr lang="en-US" sz="1400" b="1" dirty="0" smtClean="0">
                <a:latin typeface="Times New Roman" pitchFamily="18" charset="0"/>
                <a:cs typeface="Times New Roman" pitchFamily="18" charset="0"/>
              </a:rPr>
              <a:t>Step-2</a:t>
            </a:r>
            <a:r>
              <a:rPr lang="en-US" sz="1400" dirty="0" smtClean="0">
                <a:latin typeface="Times New Roman" pitchFamily="18" charset="0"/>
                <a:cs typeface="Times New Roman" pitchFamily="18" charset="0"/>
              </a:rPr>
              <a:t>: Now switch to your folder and create a virtual environment in this folder using the following command.  </a:t>
            </a:r>
          </a:p>
          <a:p>
            <a:pPr marL="0" lvl="0" indent="0" algn="just">
              <a:buSzPts val="1100"/>
              <a:buNone/>
            </a:pPr>
            <a:r>
              <a:rPr lang="en-US" sz="1400" dirty="0" smtClean="0">
                <a:solidFill>
                  <a:schemeClr val="tx1">
                    <a:lumMod val="50000"/>
                    <a:lumOff val="50000"/>
                  </a:schemeClr>
                </a:solidFill>
                <a:latin typeface="Times New Roman" pitchFamily="18" charset="0"/>
                <a:cs typeface="Times New Roman" pitchFamily="18" charset="0"/>
              </a:rPr>
              <a:t>pip install </a:t>
            </a:r>
            <a:r>
              <a:rPr lang="en-US" sz="1400" dirty="0" err="1" smtClean="0">
                <a:solidFill>
                  <a:schemeClr val="tx1">
                    <a:lumMod val="50000"/>
                    <a:lumOff val="50000"/>
                  </a:schemeClr>
                </a:solidFill>
                <a:latin typeface="Times New Roman" pitchFamily="18" charset="0"/>
                <a:cs typeface="Times New Roman" pitchFamily="18" charset="0"/>
              </a:rPr>
              <a:t>pipenv</a:t>
            </a:r>
            <a:r>
              <a:rPr lang="en-US" sz="1400" dirty="0" smtClean="0">
                <a:solidFill>
                  <a:schemeClr val="tx1">
                    <a:lumMod val="50000"/>
                    <a:lumOff val="50000"/>
                  </a:schemeClr>
                </a:solidFill>
                <a:latin typeface="Times New Roman" pitchFamily="18" charset="0"/>
                <a:cs typeface="Times New Roman" pitchFamily="18" charset="0"/>
              </a:rPr>
              <a:t> </a:t>
            </a:r>
            <a:r>
              <a:rPr lang="en-US" sz="1400" dirty="0" err="1" smtClean="0">
                <a:solidFill>
                  <a:schemeClr val="tx1">
                    <a:lumMod val="50000"/>
                    <a:lumOff val="50000"/>
                  </a:schemeClr>
                </a:solidFill>
                <a:latin typeface="Times New Roman" pitchFamily="18" charset="0"/>
                <a:cs typeface="Times New Roman" pitchFamily="18" charset="0"/>
              </a:rPr>
              <a:t>pipenv</a:t>
            </a:r>
            <a:r>
              <a:rPr lang="en-US" sz="1400" dirty="0" smtClean="0">
                <a:solidFill>
                  <a:schemeClr val="tx1">
                    <a:lumMod val="50000"/>
                    <a:lumOff val="50000"/>
                  </a:schemeClr>
                </a:solidFill>
                <a:latin typeface="Times New Roman" pitchFamily="18" charset="0"/>
                <a:cs typeface="Times New Roman" pitchFamily="18" charset="0"/>
              </a:rPr>
              <a:t> shell</a:t>
            </a:r>
          </a:p>
          <a:p>
            <a:pPr marL="0" lvl="0" indent="0" algn="just">
              <a:buSzPts val="1100"/>
              <a:buNone/>
            </a:pPr>
            <a:r>
              <a:rPr lang="en-US" sz="1400" b="1" dirty="0" smtClean="0">
                <a:latin typeface="Times New Roman" pitchFamily="18" charset="0"/>
                <a:cs typeface="Times New Roman" pitchFamily="18" charset="0"/>
              </a:rPr>
              <a:t>Step-3</a:t>
            </a:r>
            <a:r>
              <a:rPr lang="en-US" sz="1400" dirty="0" smtClean="0">
                <a:latin typeface="Times New Roman" pitchFamily="18" charset="0"/>
                <a:cs typeface="Times New Roman" pitchFamily="18" charset="0"/>
              </a:rPr>
              <a:t>: A </a:t>
            </a:r>
            <a:r>
              <a:rPr lang="en-US" sz="1400" dirty="0" err="1" smtClean="0">
                <a:solidFill>
                  <a:srgbClr val="FF0000"/>
                </a:solidFill>
                <a:latin typeface="Times New Roman" pitchFamily="18" charset="0"/>
                <a:cs typeface="Times New Roman" pitchFamily="18" charset="0"/>
              </a:rPr>
              <a:t>Pipfile</a:t>
            </a:r>
            <a:r>
              <a:rPr lang="en-US" sz="1400" dirty="0" smtClean="0">
                <a:latin typeface="Times New Roman" pitchFamily="18" charset="0"/>
                <a:cs typeface="Times New Roman" pitchFamily="18" charset="0"/>
              </a:rPr>
              <a:t> will be created in your folder from the above step. Now install </a:t>
            </a:r>
            <a:r>
              <a:rPr lang="en-US" sz="1400" dirty="0" err="1" smtClean="0">
                <a:latin typeface="Times New Roman" pitchFamily="18" charset="0"/>
                <a:cs typeface="Times New Roman" pitchFamily="18" charset="0"/>
              </a:rPr>
              <a:t>Django</a:t>
            </a:r>
            <a:r>
              <a:rPr lang="en-US" sz="1400" dirty="0" smtClean="0">
                <a:latin typeface="Times New Roman" pitchFamily="18" charset="0"/>
                <a:cs typeface="Times New Roman" pitchFamily="18" charset="0"/>
              </a:rPr>
              <a:t> in your folder using the following command.  </a:t>
            </a:r>
          </a:p>
          <a:p>
            <a:pPr marL="0" lvl="0" indent="0" algn="just">
              <a:buSzPts val="1100"/>
              <a:buNone/>
            </a:pPr>
            <a:r>
              <a:rPr lang="en-US" sz="1400" dirty="0" err="1" smtClean="0">
                <a:solidFill>
                  <a:schemeClr val="tx1">
                    <a:lumMod val="50000"/>
                    <a:lumOff val="50000"/>
                  </a:schemeClr>
                </a:solidFill>
                <a:latin typeface="Times New Roman" pitchFamily="18" charset="0"/>
                <a:cs typeface="Times New Roman" pitchFamily="18" charset="0"/>
              </a:rPr>
              <a:t>pipenv</a:t>
            </a:r>
            <a:r>
              <a:rPr lang="en-US" sz="1400" dirty="0" smtClean="0">
                <a:solidFill>
                  <a:schemeClr val="tx1">
                    <a:lumMod val="50000"/>
                    <a:lumOff val="50000"/>
                  </a:schemeClr>
                </a:solidFill>
                <a:latin typeface="Times New Roman" pitchFamily="18" charset="0"/>
                <a:cs typeface="Times New Roman" pitchFamily="18" charset="0"/>
              </a:rPr>
              <a:t> install </a:t>
            </a:r>
            <a:r>
              <a:rPr lang="en-US" sz="1400" dirty="0" err="1" smtClean="0">
                <a:solidFill>
                  <a:schemeClr val="tx1">
                    <a:lumMod val="50000"/>
                    <a:lumOff val="50000"/>
                  </a:schemeClr>
                </a:solidFill>
                <a:latin typeface="Times New Roman" pitchFamily="18" charset="0"/>
                <a:cs typeface="Times New Roman" pitchFamily="18" charset="0"/>
              </a:rPr>
              <a:t>django</a:t>
            </a:r>
            <a:r>
              <a:rPr lang="en-US" sz="1400" dirty="0" smtClean="0">
                <a:solidFill>
                  <a:schemeClr val="tx1">
                    <a:lumMod val="50000"/>
                    <a:lumOff val="50000"/>
                  </a:schemeClr>
                </a:solidFill>
                <a:latin typeface="Times New Roman" pitchFamily="18" charset="0"/>
                <a:cs typeface="Times New Roman" pitchFamily="18" charset="0"/>
              </a:rPr>
              <a:t>  </a:t>
            </a:r>
          </a:p>
          <a:p>
            <a:pPr marL="0" lvl="0" indent="0" algn="just">
              <a:buSzPts val="1100"/>
              <a:buNone/>
            </a:pPr>
            <a:r>
              <a:rPr lang="en-US" sz="1400" b="1" dirty="0" smtClean="0">
                <a:latin typeface="Times New Roman" pitchFamily="18" charset="0"/>
                <a:cs typeface="Times New Roman" pitchFamily="18" charset="0"/>
              </a:rPr>
              <a:t>Step-4</a:t>
            </a:r>
            <a:r>
              <a:rPr lang="en-US" sz="1400" dirty="0" smtClean="0">
                <a:latin typeface="Times New Roman" pitchFamily="18" charset="0"/>
                <a:cs typeface="Times New Roman" pitchFamily="18" charset="0"/>
              </a:rPr>
              <a:t>: Now we need to establish the </a:t>
            </a:r>
            <a:r>
              <a:rPr lang="en-US" sz="1400" dirty="0" err="1" smtClean="0">
                <a:latin typeface="Times New Roman" pitchFamily="18" charset="0"/>
                <a:cs typeface="Times New Roman" pitchFamily="18" charset="0"/>
              </a:rPr>
              <a:t>Django</a:t>
            </a:r>
            <a:r>
              <a:rPr lang="en-US" sz="1400" dirty="0" smtClean="0">
                <a:latin typeface="Times New Roman" pitchFamily="18" charset="0"/>
                <a:cs typeface="Times New Roman" pitchFamily="18" charset="0"/>
              </a:rPr>
              <a:t> project. Run the following command in your folder and initiate a </a:t>
            </a:r>
            <a:r>
              <a:rPr lang="en-US" sz="1400" dirty="0" err="1" smtClean="0">
                <a:latin typeface="Times New Roman" pitchFamily="18" charset="0"/>
                <a:cs typeface="Times New Roman" pitchFamily="18" charset="0"/>
              </a:rPr>
              <a:t>Django</a:t>
            </a:r>
            <a:r>
              <a:rPr lang="en-US" sz="1400" dirty="0" smtClean="0">
                <a:latin typeface="Times New Roman" pitchFamily="18" charset="0"/>
                <a:cs typeface="Times New Roman" pitchFamily="18" charset="0"/>
              </a:rPr>
              <a:t> project.</a:t>
            </a:r>
          </a:p>
          <a:p>
            <a:pPr marL="0" lvl="0" indent="0" algn="just">
              <a:buSzPts val="1100"/>
              <a:buNone/>
            </a:pPr>
            <a:r>
              <a:rPr lang="en-US" sz="1400" b="1" dirty="0" smtClean="0">
                <a:latin typeface="Times New Roman" pitchFamily="18" charset="0"/>
                <a:cs typeface="Times New Roman" pitchFamily="18" charset="0"/>
              </a:rPr>
              <a:t>Step-5</a:t>
            </a:r>
            <a:r>
              <a:rPr lang="en-US" sz="1400" dirty="0" smtClean="0">
                <a:latin typeface="Times New Roman" pitchFamily="18" charset="0"/>
                <a:cs typeface="Times New Roman" pitchFamily="18" charset="0"/>
              </a:rPr>
              <a:t>: Create an app ‘</a:t>
            </a:r>
            <a:r>
              <a:rPr lang="en-US" sz="1400" dirty="0" smtClean="0">
                <a:solidFill>
                  <a:srgbClr val="FF0000"/>
                </a:solidFill>
                <a:latin typeface="Times New Roman" pitchFamily="18" charset="0"/>
                <a:cs typeface="Times New Roman" pitchFamily="18" charset="0"/>
              </a:rPr>
              <a:t>polls</a:t>
            </a:r>
            <a:r>
              <a:rPr lang="en-US" sz="1400" dirty="0" smtClean="0">
                <a:latin typeface="Times New Roman" pitchFamily="18" charset="0"/>
                <a:cs typeface="Times New Roman" pitchFamily="18" charset="0"/>
              </a:rPr>
              <a:t>‘ using the following command   </a:t>
            </a:r>
          </a:p>
          <a:p>
            <a:pPr marL="0" lvl="0" indent="0" algn="just">
              <a:buSzPts val="1100"/>
              <a:buNone/>
            </a:pPr>
            <a:r>
              <a:rPr lang="en-US" sz="1400" dirty="0" smtClean="0">
                <a:solidFill>
                  <a:schemeClr val="tx1">
                    <a:lumMod val="50000"/>
                    <a:lumOff val="50000"/>
                  </a:schemeClr>
                </a:solidFill>
                <a:latin typeface="Times New Roman" pitchFamily="18" charset="0"/>
                <a:cs typeface="Times New Roman" pitchFamily="18" charset="0"/>
              </a:rPr>
              <a:t>python manage.py </a:t>
            </a:r>
            <a:r>
              <a:rPr lang="en-US" sz="1400" dirty="0" err="1" smtClean="0">
                <a:solidFill>
                  <a:schemeClr val="tx1">
                    <a:lumMod val="50000"/>
                    <a:lumOff val="50000"/>
                  </a:schemeClr>
                </a:solidFill>
                <a:latin typeface="Times New Roman" pitchFamily="18" charset="0"/>
                <a:cs typeface="Times New Roman" pitchFamily="18" charset="0"/>
              </a:rPr>
              <a:t>startapp</a:t>
            </a:r>
            <a:r>
              <a:rPr lang="en-US" sz="1400" dirty="0" smtClean="0">
                <a:solidFill>
                  <a:schemeClr val="tx1">
                    <a:lumMod val="50000"/>
                    <a:lumOff val="50000"/>
                  </a:schemeClr>
                </a:solidFill>
                <a:latin typeface="Times New Roman" pitchFamily="18" charset="0"/>
                <a:cs typeface="Times New Roman" pitchFamily="18" charset="0"/>
              </a:rPr>
              <a:t> polls </a:t>
            </a:r>
            <a:endParaRPr sz="1400" dirty="0">
              <a:solidFill>
                <a:schemeClr val="tx1">
                  <a:lumMod val="50000"/>
                  <a:lumOff val="50000"/>
                </a:schemeClr>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8" name="Google Shape;358;p38"/>
          <p:cNvSpPr txBox="1">
            <a:spLocks noGrp="1"/>
          </p:cNvSpPr>
          <p:nvPr>
            <p:ph type="title"/>
          </p:nvPr>
        </p:nvSpPr>
        <p:spPr>
          <a:prstGeom prst="rect">
            <a:avLst/>
          </a:prstGeom>
        </p:spPr>
        <p:txBody>
          <a:bodyPr spcFirstLastPara="1" wrap="square" lIns="91425" tIns="91425" rIns="91425" bIns="91425" anchor="t" anchorCtr="0">
            <a:noAutofit/>
          </a:bodyPr>
          <a:lstStyle/>
          <a:p>
            <a:pPr lvl="0" algn="l"/>
            <a:r>
              <a:rPr lang="en-US" sz="1400" dirty="0" smtClean="0">
                <a:latin typeface="Times New Roman" pitchFamily="18" charset="0"/>
                <a:cs typeface="Times New Roman" pitchFamily="18" charset="0"/>
              </a:rPr>
              <a:t>Create Models </a:t>
            </a:r>
            <a:endParaRPr sz="1400">
              <a:latin typeface="Times New Roman" pitchFamily="18" charset="0"/>
              <a:cs typeface="Times New Roman" pitchFamily="18" charset="0"/>
            </a:endParaRPr>
          </a:p>
        </p:txBody>
      </p:sp>
      <p:sp>
        <p:nvSpPr>
          <p:cNvPr id="21" name="TextBox 20"/>
          <p:cNvSpPr txBox="1"/>
          <p:nvPr/>
        </p:nvSpPr>
        <p:spPr>
          <a:xfrm>
            <a:off x="798787" y="1072054"/>
            <a:ext cx="7430813" cy="307777"/>
          </a:xfrm>
          <a:prstGeom prst="rect">
            <a:avLst/>
          </a:prstGeom>
          <a:noFill/>
        </p:spPr>
        <p:txBody>
          <a:bodyPr wrap="square" rtlCol="0">
            <a:spAutoFit/>
          </a:bodyPr>
          <a:lstStyle/>
          <a:p>
            <a:endParaRPr lang="en-US" dirty="0"/>
          </a:p>
        </p:txBody>
      </p:sp>
      <p:sp>
        <p:nvSpPr>
          <p:cNvPr id="22" name="TextBox 21"/>
          <p:cNvSpPr txBox="1"/>
          <p:nvPr/>
        </p:nvSpPr>
        <p:spPr>
          <a:xfrm>
            <a:off x="714703" y="1019503"/>
            <a:ext cx="7672552" cy="310854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Step-1</a:t>
            </a:r>
            <a:r>
              <a:rPr lang="en-US" dirty="0" smtClean="0">
                <a:latin typeface="Times New Roman" pitchFamily="18" charset="0"/>
                <a:cs typeface="Times New Roman" pitchFamily="18" charset="0"/>
              </a:rPr>
              <a:t>: In your </a:t>
            </a:r>
            <a:r>
              <a:rPr lang="en-US" dirty="0" smtClean="0">
                <a:solidFill>
                  <a:schemeClr val="tx1">
                    <a:lumMod val="50000"/>
                    <a:lumOff val="50000"/>
                  </a:schemeClr>
                </a:solidFill>
                <a:latin typeface="Times New Roman" pitchFamily="18" charset="0"/>
                <a:cs typeface="Times New Roman" pitchFamily="18" charset="0"/>
              </a:rPr>
              <a:t>models.py</a:t>
            </a:r>
            <a:r>
              <a:rPr lang="en-US" dirty="0" smtClean="0">
                <a:latin typeface="Times New Roman" pitchFamily="18" charset="0"/>
                <a:cs typeface="Times New Roman" pitchFamily="18" charset="0"/>
              </a:rPr>
              <a:t> file write the code to create two tables in your database. One is ‘</a:t>
            </a:r>
            <a:r>
              <a:rPr lang="en-US" dirty="0" smtClean="0">
                <a:solidFill>
                  <a:srgbClr val="FF0000"/>
                </a:solidFill>
                <a:latin typeface="Times New Roman" pitchFamily="18" charset="0"/>
                <a:cs typeface="Times New Roman" pitchFamily="18" charset="0"/>
              </a:rPr>
              <a:t>Question</a:t>
            </a:r>
            <a:r>
              <a:rPr lang="en-US" dirty="0" smtClean="0">
                <a:latin typeface="Times New Roman" pitchFamily="18" charset="0"/>
                <a:cs typeface="Times New Roman" pitchFamily="18" charset="0"/>
              </a:rPr>
              <a:t>‘ and the other one is ‘</a:t>
            </a:r>
            <a:r>
              <a:rPr lang="en-US" dirty="0" smtClean="0">
                <a:solidFill>
                  <a:srgbClr val="FF0000"/>
                </a:solidFill>
                <a:latin typeface="Times New Roman" pitchFamily="18" charset="0"/>
                <a:cs typeface="Times New Roman" pitchFamily="18" charset="0"/>
              </a:rPr>
              <a:t>Choice</a:t>
            </a:r>
            <a:r>
              <a:rPr lang="en-US" dirty="0" smtClean="0">
                <a:latin typeface="Times New Roman" pitchFamily="18" charset="0"/>
                <a:cs typeface="Times New Roman" pitchFamily="18" charset="0"/>
              </a:rPr>
              <a:t>‘. ‘Question’ will have two fields of ‘</a:t>
            </a:r>
            <a:r>
              <a:rPr lang="en-US" dirty="0" err="1" smtClean="0">
                <a:latin typeface="Times New Roman" pitchFamily="18" charset="0"/>
                <a:cs typeface="Times New Roman" pitchFamily="18" charset="0"/>
              </a:rPr>
              <a:t>question_text</a:t>
            </a:r>
            <a:r>
              <a:rPr lang="en-US" dirty="0" smtClean="0">
                <a:latin typeface="Times New Roman" pitchFamily="18" charset="0"/>
                <a:cs typeface="Times New Roman" pitchFamily="18" charset="0"/>
              </a:rPr>
              <a:t>’ and a ‘</a:t>
            </a:r>
            <a:r>
              <a:rPr lang="en-US" dirty="0" err="1" smtClean="0">
                <a:latin typeface="Times New Roman" pitchFamily="18" charset="0"/>
                <a:cs typeface="Times New Roman" pitchFamily="18" charset="0"/>
              </a:rPr>
              <a:t>pub_date</a:t>
            </a:r>
            <a:r>
              <a:rPr lang="en-US" dirty="0" smtClean="0">
                <a:latin typeface="Times New Roman" pitchFamily="18" charset="0"/>
                <a:cs typeface="Times New Roman" pitchFamily="18" charset="0"/>
              </a:rPr>
              <a:t>’. Choice has three fields: ‘question’, ‘</a:t>
            </a:r>
            <a:r>
              <a:rPr lang="en-US" dirty="0" err="1" smtClean="0">
                <a:latin typeface="Times New Roman" pitchFamily="18" charset="0"/>
                <a:cs typeface="Times New Roman" pitchFamily="18" charset="0"/>
              </a:rPr>
              <a:t>choice_text</a:t>
            </a:r>
            <a:r>
              <a:rPr lang="en-US" dirty="0" smtClean="0">
                <a:latin typeface="Times New Roman" pitchFamily="18" charset="0"/>
                <a:cs typeface="Times New Roman" pitchFamily="18" charset="0"/>
              </a:rPr>
              <a:t>’, and ‘votes’. Each Choice is associated with a Question. </a:t>
            </a:r>
          </a:p>
          <a:p>
            <a:pPr algn="just"/>
            <a:r>
              <a:rPr lang="en-US" b="1" dirty="0" smtClean="0">
                <a:latin typeface="Times New Roman" pitchFamily="18" charset="0"/>
                <a:cs typeface="Times New Roman" pitchFamily="18" charset="0"/>
              </a:rPr>
              <a:t>Step-2</a:t>
            </a:r>
            <a:r>
              <a:rPr lang="en-US" dirty="0" smtClean="0">
                <a:latin typeface="Times New Roman" pitchFamily="18" charset="0"/>
                <a:cs typeface="Times New Roman" pitchFamily="18" charset="0"/>
              </a:rPr>
              <a:t>: Go to the </a:t>
            </a:r>
            <a:r>
              <a:rPr lang="en-US" dirty="0" smtClean="0">
                <a:solidFill>
                  <a:schemeClr val="tx1">
                    <a:lumMod val="50000"/>
                    <a:lumOff val="50000"/>
                  </a:schemeClr>
                </a:solidFill>
                <a:latin typeface="Times New Roman" pitchFamily="18" charset="0"/>
                <a:cs typeface="Times New Roman" pitchFamily="18" charset="0"/>
              </a:rPr>
              <a:t>settings.py</a:t>
            </a:r>
            <a:r>
              <a:rPr lang="en-US" dirty="0" smtClean="0">
                <a:latin typeface="Times New Roman" pitchFamily="18" charset="0"/>
                <a:cs typeface="Times New Roman" pitchFamily="18" charset="0"/>
              </a:rPr>
              <a:t> file and in the list, INSTALLED_APPS write the code to include the app in our project. This will refer to the polls apps.py -</a:t>
            </a:r>
            <a:r>
              <a:rPr lang="en-US" dirty="0" err="1" smtClean="0">
                <a:latin typeface="Times New Roman" pitchFamily="18" charset="0"/>
                <a:cs typeface="Times New Roman" pitchFamily="18" charset="0"/>
              </a:rPr>
              <a:t>PollsConfig</a:t>
            </a:r>
            <a:r>
              <a:rPr lang="en-US" dirty="0" smtClean="0">
                <a:latin typeface="Times New Roman" pitchFamily="18" charset="0"/>
                <a:cs typeface="Times New Roman" pitchFamily="18" charset="0"/>
              </a:rPr>
              <a:t> class. </a:t>
            </a:r>
          </a:p>
          <a:p>
            <a:pPr algn="just"/>
            <a:r>
              <a:rPr lang="en-US" b="1" dirty="0" smtClean="0">
                <a:latin typeface="Times New Roman" pitchFamily="18" charset="0"/>
                <a:cs typeface="Times New Roman" pitchFamily="18" charset="0"/>
              </a:rPr>
              <a:t>Step-3</a:t>
            </a:r>
            <a:r>
              <a:rPr lang="en-US" dirty="0" smtClean="0">
                <a:latin typeface="Times New Roman" pitchFamily="18" charset="0"/>
                <a:cs typeface="Times New Roman" pitchFamily="18" charset="0"/>
              </a:rPr>
              <a:t>: We have made changes in our database and created some tables but in order to reflect these changes we need to create migration here and then </a:t>
            </a:r>
            <a:r>
              <a:rPr lang="en-US" dirty="0" err="1" smtClean="0">
                <a:latin typeface="Times New Roman" pitchFamily="18" charset="0"/>
                <a:cs typeface="Times New Roman" pitchFamily="18" charset="0"/>
              </a:rPr>
              <a:t>Django</a:t>
            </a:r>
            <a:r>
              <a:rPr lang="en-US" dirty="0" smtClean="0">
                <a:latin typeface="Times New Roman" pitchFamily="18" charset="0"/>
                <a:cs typeface="Times New Roman" pitchFamily="18" charset="0"/>
              </a:rPr>
              <a:t> application will stores changes to our models. Run the following command given below to create migrations.  </a:t>
            </a:r>
          </a:p>
          <a:p>
            <a:pPr algn="just"/>
            <a:r>
              <a:rPr lang="en-US" dirty="0" smtClean="0">
                <a:solidFill>
                  <a:schemeClr val="tx1">
                    <a:lumMod val="50000"/>
                    <a:lumOff val="50000"/>
                  </a:schemeClr>
                </a:solidFill>
                <a:latin typeface="Times New Roman" pitchFamily="18" charset="0"/>
                <a:cs typeface="Times New Roman" pitchFamily="18" charset="0"/>
              </a:rPr>
              <a:t>python manage.py </a:t>
            </a:r>
            <a:r>
              <a:rPr lang="en-US" dirty="0" err="1" smtClean="0">
                <a:solidFill>
                  <a:schemeClr val="tx1">
                    <a:lumMod val="50000"/>
                    <a:lumOff val="50000"/>
                  </a:schemeClr>
                </a:solidFill>
                <a:latin typeface="Times New Roman" pitchFamily="18" charset="0"/>
                <a:cs typeface="Times New Roman" pitchFamily="18" charset="0"/>
              </a:rPr>
              <a:t>makemigrations</a:t>
            </a:r>
            <a:r>
              <a:rPr lang="en-US" dirty="0" smtClean="0">
                <a:solidFill>
                  <a:schemeClr val="tx1">
                    <a:lumMod val="50000"/>
                    <a:lumOff val="50000"/>
                  </a:schemeClr>
                </a:solidFill>
                <a:latin typeface="Times New Roman" pitchFamily="18" charset="0"/>
                <a:cs typeface="Times New Roman" pitchFamily="18" charset="0"/>
              </a:rPr>
              <a:t> polls</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Inside polls-migrations a file 0001_initial.py will be created where you can find the database tables which we have created in our models.py file. Now to insert all the tables in our database run the command given below…   </a:t>
            </a:r>
          </a:p>
          <a:p>
            <a:pPr algn="just"/>
            <a:r>
              <a:rPr lang="en-US" dirty="0" smtClean="0">
                <a:solidFill>
                  <a:schemeClr val="tx1">
                    <a:lumMod val="50000"/>
                    <a:lumOff val="50000"/>
                  </a:schemeClr>
                </a:solidFill>
                <a:latin typeface="Times New Roman" pitchFamily="18" charset="0"/>
                <a:cs typeface="Times New Roman" pitchFamily="18" charset="0"/>
              </a:rPr>
              <a:t>python manage.py migrate</a:t>
            </a:r>
            <a:endParaRPr lang="en-US" dirty="0">
              <a:solidFill>
                <a:schemeClr val="tx1">
                  <a:lumMod val="50000"/>
                  <a:lumOff val="50000"/>
                </a:schemeClr>
              </a:solidFill>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61" y="863648"/>
            <a:ext cx="3171900" cy="572700"/>
          </a:xfrm>
        </p:spPr>
        <p:txBody>
          <a:bodyPr/>
          <a:lstStyle/>
          <a:p>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sp>
        <p:nvSpPr>
          <p:cNvPr id="3" name="Text Placeholder 2"/>
          <p:cNvSpPr>
            <a:spLocks noGrp="1"/>
          </p:cNvSpPr>
          <p:nvPr>
            <p:ph type="body" idx="1"/>
          </p:nvPr>
        </p:nvSpPr>
        <p:spPr>
          <a:xfrm>
            <a:off x="498763" y="920864"/>
            <a:ext cx="3324016" cy="2174400"/>
          </a:xfrm>
        </p:spPr>
        <p:txBody>
          <a:bodyPr/>
          <a:lstStyle/>
          <a:p>
            <a:pPr>
              <a:buNone/>
            </a:pPr>
            <a:r>
              <a:rPr lang="en-US" sz="1400" dirty="0" smtClean="0">
                <a:latin typeface="Times New Roman" pitchFamily="18" charset="0"/>
                <a:cs typeface="Times New Roman" pitchFamily="18" charset="0"/>
              </a:rPr>
              <a:t>CODE:</a:t>
            </a:r>
          </a:p>
          <a:p>
            <a:pPr>
              <a:buNone/>
            </a:pPr>
            <a:r>
              <a:rPr lang="en-US" sz="1400" dirty="0" smtClean="0">
                <a:latin typeface="Times New Roman" pitchFamily="18" charset="0"/>
                <a:cs typeface="Times New Roman" pitchFamily="18" charset="0"/>
              </a:rPr>
              <a:t>from </a:t>
            </a:r>
            <a:r>
              <a:rPr lang="en-US" sz="1400" dirty="0" err="1" smtClean="0">
                <a:latin typeface="Times New Roman" pitchFamily="18" charset="0"/>
                <a:cs typeface="Times New Roman" pitchFamily="18" charset="0"/>
              </a:rPr>
              <a:t>django.db</a:t>
            </a:r>
            <a:r>
              <a:rPr lang="en-US" sz="1400" dirty="0" smtClean="0">
                <a:latin typeface="Times New Roman" pitchFamily="18" charset="0"/>
                <a:cs typeface="Times New Roman" pitchFamily="18" charset="0"/>
              </a:rPr>
              <a:t> import models</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Create your models here.</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class Question(</a:t>
            </a:r>
            <a:r>
              <a:rPr lang="en-US" sz="1400" dirty="0" err="1" smtClean="0">
                <a:latin typeface="Times New Roman" pitchFamily="18" charset="0"/>
                <a:cs typeface="Times New Roman" pitchFamily="18" charset="0"/>
              </a:rPr>
              <a:t>models.Model</a:t>
            </a:r>
            <a:r>
              <a:rPr lang="en-US" sz="1400" dirty="0" smtClean="0">
                <a:latin typeface="Times New Roman" pitchFamily="18" charset="0"/>
                <a:cs typeface="Times New Roman" pitchFamily="18" charset="0"/>
              </a:rPr>
              <a:t>):</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question_text</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models.CharField</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max_length</a:t>
            </a:r>
            <a:r>
              <a:rPr lang="en-US" sz="1400" dirty="0" smtClean="0">
                <a:latin typeface="Times New Roman" pitchFamily="18" charset="0"/>
                <a:cs typeface="Times New Roman" pitchFamily="18" charset="0"/>
              </a:rPr>
              <a:t> = 200)</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pub_date</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models.DateTimeField</a:t>
            </a:r>
            <a:r>
              <a:rPr lang="en-US" sz="1400" dirty="0" smtClean="0">
                <a:latin typeface="Times New Roman" pitchFamily="18" charset="0"/>
                <a:cs typeface="Times New Roman" pitchFamily="18" charset="0"/>
              </a:rPr>
              <a:t>('date published')</a:t>
            </a:r>
          </a:p>
          <a:p>
            <a:pPr>
              <a:buNone/>
            </a:pP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endParaRPr lang="en-US" sz="1400" dirty="0"/>
          </a:p>
        </p:txBody>
      </p:sp>
      <p:sp>
        <p:nvSpPr>
          <p:cNvPr id="4" name="Rectangle 3"/>
          <p:cNvSpPr/>
          <p:nvPr/>
        </p:nvSpPr>
        <p:spPr>
          <a:xfrm>
            <a:off x="3906982" y="835650"/>
            <a:ext cx="5237018" cy="2462213"/>
          </a:xfrm>
          <a:prstGeom prst="rect">
            <a:avLst/>
          </a:prstGeom>
        </p:spPr>
        <p:txBody>
          <a:bodyPr wrap="square">
            <a:spAutoFit/>
          </a:bodyPr>
          <a:lstStyle/>
          <a:p>
            <a:r>
              <a:rPr lang="en-US" dirty="0" smtClean="0">
                <a:latin typeface="Times New Roman" pitchFamily="18" charset="0"/>
                <a:cs typeface="Times New Roman" pitchFamily="18" charset="0"/>
              </a:rPr>
              <a:t> def __</a:t>
            </a:r>
            <a:r>
              <a:rPr lang="en-US" dirty="0" err="1" smtClean="0">
                <a:latin typeface="Times New Roman" pitchFamily="18" charset="0"/>
                <a:cs typeface="Times New Roman" pitchFamily="18" charset="0"/>
              </a:rPr>
              <a:t>str</a:t>
            </a:r>
            <a:r>
              <a:rPr lang="en-US" dirty="0" smtClean="0">
                <a:latin typeface="Times New Roman" pitchFamily="18" charset="0"/>
                <a:cs typeface="Times New Roman" pitchFamily="18" charset="0"/>
              </a:rPr>
              <a:t>__(self):</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return </a:t>
            </a:r>
            <a:r>
              <a:rPr lang="en-US" dirty="0" err="1" smtClean="0">
                <a:latin typeface="Times New Roman" pitchFamily="18" charset="0"/>
                <a:cs typeface="Times New Roman" pitchFamily="18" charset="0"/>
              </a:rPr>
              <a:t>self.question_text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class Choice(</a:t>
            </a:r>
            <a:r>
              <a:rPr lang="en-US" dirty="0" err="1" smtClean="0">
                <a:latin typeface="Times New Roman" pitchFamily="18" charset="0"/>
                <a:cs typeface="Times New Roman" pitchFamily="18" charset="0"/>
              </a:rPr>
              <a:t>models.Model</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question = </a:t>
            </a:r>
            <a:r>
              <a:rPr lang="en-US" dirty="0" err="1" smtClean="0">
                <a:latin typeface="Times New Roman" pitchFamily="18" charset="0"/>
                <a:cs typeface="Times New Roman" pitchFamily="18" charset="0"/>
              </a:rPr>
              <a:t>models.ForeignKey</a:t>
            </a:r>
            <a:r>
              <a:rPr lang="en-US" dirty="0" smtClean="0">
                <a:latin typeface="Times New Roman" pitchFamily="18" charset="0"/>
                <a:cs typeface="Times New Roman" pitchFamily="18" charset="0"/>
              </a:rPr>
              <a:t>(Question, </a:t>
            </a:r>
            <a:r>
              <a:rPr lang="en-US" dirty="0" err="1" smtClean="0">
                <a:latin typeface="Times New Roman" pitchFamily="18" charset="0"/>
                <a:cs typeface="Times New Roman" pitchFamily="18" charset="0"/>
              </a:rPr>
              <a:t>on_delete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models.CASCADE</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choice_text</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models.CharField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max_length</a:t>
            </a:r>
            <a:r>
              <a:rPr lang="en-US" dirty="0" smtClean="0">
                <a:latin typeface="Times New Roman" pitchFamily="18" charset="0"/>
                <a:cs typeface="Times New Roman" pitchFamily="18" charset="0"/>
              </a:rPr>
              <a:t> = 200)</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votes = </a:t>
            </a:r>
            <a:r>
              <a:rPr lang="en-US" dirty="0" err="1" smtClean="0">
                <a:latin typeface="Times New Roman" pitchFamily="18" charset="0"/>
                <a:cs typeface="Times New Roman" pitchFamily="18" charset="0"/>
              </a:rPr>
              <a:t>models.IntegerField</a:t>
            </a:r>
            <a:r>
              <a:rPr lang="en-US" dirty="0" smtClean="0">
                <a:latin typeface="Times New Roman" pitchFamily="18" charset="0"/>
                <a:cs typeface="Times New Roman" pitchFamily="18" charset="0"/>
              </a:rPr>
              <a:t>(default = 0)</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def __</a:t>
            </a:r>
            <a:r>
              <a:rPr lang="en-US" dirty="0" err="1" smtClean="0">
                <a:latin typeface="Times New Roman" pitchFamily="18" charset="0"/>
                <a:cs typeface="Times New Roman" pitchFamily="18" charset="0"/>
              </a:rPr>
              <a:t>str</a:t>
            </a:r>
            <a:r>
              <a:rPr lang="en-US" dirty="0" smtClean="0">
                <a:latin typeface="Times New Roman" pitchFamily="18" charset="0"/>
                <a:cs typeface="Times New Roman" pitchFamily="18" charset="0"/>
              </a:rPr>
              <a:t>__(self):</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return </a:t>
            </a:r>
            <a:r>
              <a:rPr lang="en-US" dirty="0" err="1" smtClean="0">
                <a:latin typeface="Times New Roman" pitchFamily="18" charset="0"/>
                <a:cs typeface="Times New Roman" pitchFamily="18" charset="0"/>
              </a:rPr>
              <a:t>self.choice_text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1400" dirty="0" smtClean="0">
                <a:latin typeface="Times New Roman" pitchFamily="18" charset="0"/>
                <a:cs typeface="Times New Roman" pitchFamily="18" charset="0"/>
              </a:rPr>
              <a:t>Create an Admin User </a:t>
            </a:r>
            <a:endParaRPr sz="1400">
              <a:latin typeface="Times New Roman" pitchFamily="18" charset="0"/>
              <a:cs typeface="Times New Roman" pitchFamily="18" charset="0"/>
            </a:endParaRPr>
          </a:p>
        </p:txBody>
      </p:sp>
      <p:sp>
        <p:nvSpPr>
          <p:cNvPr id="45" name="TextBox 44"/>
          <p:cNvSpPr txBox="1"/>
          <p:nvPr/>
        </p:nvSpPr>
        <p:spPr>
          <a:xfrm>
            <a:off x="725214" y="1397876"/>
            <a:ext cx="7683062" cy="2031325"/>
          </a:xfrm>
          <a:prstGeom prst="rect">
            <a:avLst/>
          </a:prstGeom>
          <a:noFill/>
        </p:spPr>
        <p:txBody>
          <a:bodyPr wrap="square" rtlCol="0">
            <a:spAutoFit/>
          </a:bodyPr>
          <a:lstStyle/>
          <a:p>
            <a:r>
              <a:rPr lang="en-US" b="1" dirty="0" smtClean="0"/>
              <a:t>Step-1</a:t>
            </a:r>
            <a:r>
              <a:rPr lang="en-US" dirty="0" smtClean="0"/>
              <a:t>: Run the command given below to create a user who can login to the admin site.  </a:t>
            </a:r>
          </a:p>
          <a:p>
            <a:r>
              <a:rPr lang="en-US" dirty="0" smtClean="0">
                <a:solidFill>
                  <a:schemeClr val="tx1">
                    <a:lumMod val="50000"/>
                    <a:lumOff val="50000"/>
                  </a:schemeClr>
                </a:solidFill>
              </a:rPr>
              <a:t>python manage.py </a:t>
            </a:r>
            <a:r>
              <a:rPr lang="en-US" dirty="0" err="1" smtClean="0">
                <a:solidFill>
                  <a:schemeClr val="tx1">
                    <a:lumMod val="50000"/>
                    <a:lumOff val="50000"/>
                  </a:schemeClr>
                </a:solidFill>
              </a:rPr>
              <a:t>createsuperuser</a:t>
            </a:r>
            <a:r>
              <a:rPr lang="en-US" dirty="0" smtClean="0">
                <a:solidFill>
                  <a:schemeClr val="tx1">
                    <a:lumMod val="50000"/>
                    <a:lumOff val="50000"/>
                  </a:schemeClr>
                </a:solidFill>
              </a:rPr>
              <a:t> </a:t>
            </a:r>
            <a:r>
              <a:rPr lang="en-US" dirty="0" smtClean="0">
                <a:solidFill>
                  <a:schemeClr val="tx1"/>
                </a:solidFill>
              </a:rPr>
              <a:t>It will prompt username which we need to enter then will prompt an email address which again we need to enter then the final step is to enter the password.   </a:t>
            </a:r>
          </a:p>
          <a:p>
            <a:r>
              <a:rPr lang="en-US" dirty="0" smtClean="0">
                <a:solidFill>
                  <a:schemeClr val="tx1"/>
                </a:solidFill>
              </a:rPr>
              <a:t>	Now we can run the server using the same command </a:t>
            </a:r>
            <a:r>
              <a:rPr lang="en-US" dirty="0" smtClean="0">
                <a:solidFill>
                  <a:schemeClr val="tx1">
                    <a:lumMod val="50000"/>
                    <a:lumOff val="50000"/>
                  </a:schemeClr>
                </a:solidFill>
              </a:rPr>
              <a:t>python manage.py </a:t>
            </a:r>
            <a:r>
              <a:rPr lang="en-US" dirty="0" err="1" smtClean="0">
                <a:solidFill>
                  <a:schemeClr val="tx1">
                    <a:lumMod val="50000"/>
                    <a:lumOff val="50000"/>
                  </a:schemeClr>
                </a:solidFill>
              </a:rPr>
              <a:t>runserver</a:t>
            </a:r>
            <a:r>
              <a:rPr lang="en-US" dirty="0" smtClean="0">
                <a:solidFill>
                  <a:schemeClr val="tx1">
                    <a:lumMod val="50000"/>
                    <a:lumOff val="50000"/>
                  </a:schemeClr>
                </a:solidFill>
              </a:rPr>
              <a:t> </a:t>
            </a:r>
            <a:r>
              <a:rPr lang="en-US" dirty="0" smtClean="0">
                <a:solidFill>
                  <a:schemeClr val="tx1"/>
                </a:solidFill>
              </a:rPr>
              <a:t>and we can check our admin panel browsing the URL </a:t>
            </a:r>
            <a:r>
              <a:rPr lang="en-US" dirty="0" smtClean="0">
                <a:solidFill>
                  <a:schemeClr val="tx1">
                    <a:lumMod val="50000"/>
                    <a:lumOff val="50000"/>
                  </a:schemeClr>
                </a:solidFill>
              </a:rPr>
              <a:t>http://127.0.0.1:8000/admin </a:t>
            </a:r>
            <a:r>
              <a:rPr lang="en-US" dirty="0" smtClean="0">
                <a:solidFill>
                  <a:schemeClr val="tx1"/>
                </a:solidFill>
              </a:rPr>
              <a:t>. </a:t>
            </a:r>
          </a:p>
          <a:p>
            <a:r>
              <a:rPr lang="en-US" b="1" dirty="0" smtClean="0">
                <a:solidFill>
                  <a:schemeClr val="tx1"/>
                </a:solidFill>
              </a:rPr>
              <a:t>Step-2</a:t>
            </a:r>
            <a:r>
              <a:rPr lang="en-US" dirty="0" smtClean="0">
                <a:solidFill>
                  <a:schemeClr val="tx1"/>
                </a:solidFill>
              </a:rPr>
              <a:t>: In the </a:t>
            </a:r>
            <a:r>
              <a:rPr lang="en-US" dirty="0" smtClean="0">
                <a:solidFill>
                  <a:schemeClr val="tx1">
                    <a:lumMod val="50000"/>
                    <a:lumOff val="50000"/>
                  </a:schemeClr>
                </a:solidFill>
              </a:rPr>
              <a:t>admin.py</a:t>
            </a:r>
            <a:r>
              <a:rPr lang="en-US" dirty="0" smtClean="0">
                <a:solidFill>
                  <a:schemeClr val="tx1"/>
                </a:solidFill>
              </a:rPr>
              <a:t> file we will write the code to map each question with choices to select. Also, we will write the code to change the site header, site title, and </a:t>
            </a:r>
            <a:r>
              <a:rPr lang="en-US" dirty="0" err="1" smtClean="0">
                <a:solidFill>
                  <a:schemeClr val="tx1"/>
                </a:solidFill>
              </a:rPr>
              <a:t>index_title</a:t>
            </a:r>
            <a:r>
              <a:rPr lang="en-US" dirty="0" smtClean="0">
                <a:solidFill>
                  <a:schemeClr val="tx1"/>
                </a:solidFill>
              </a:rPr>
              <a:t>. Once this is done we can add questions and choices for the question from the admin panel. </a:t>
            </a:r>
            <a:endParaRPr lang="en-US"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334" y="144953"/>
            <a:ext cx="4572000" cy="5386090"/>
          </a:xfrm>
          <a:prstGeom prst="rect">
            <a:avLst/>
          </a:prstGeom>
        </p:spPr>
        <p:txBody>
          <a:bodyPr>
            <a:spAutoFit/>
          </a:bodyPr>
          <a:lstStyle/>
          <a:p>
            <a:r>
              <a:rPr lang="en-US" sz="1800" b="1" dirty="0" smtClean="0">
                <a:latin typeface="Times New Roman" pitchFamily="18" charset="0"/>
                <a:cs typeface="Times New Roman" pitchFamily="18" charset="0"/>
              </a:rPr>
              <a:t>Admin coding:</a:t>
            </a:r>
          </a:p>
          <a:p>
            <a:r>
              <a:rPr lang="en-US" sz="1200" dirty="0" smtClean="0">
                <a:latin typeface="Times New Roman" pitchFamily="18" charset="0"/>
                <a:cs typeface="Times New Roman" pitchFamily="18" charset="0"/>
              </a:rPr>
              <a:t>from </a:t>
            </a:r>
            <a:r>
              <a:rPr lang="en-US" sz="1200" dirty="0" err="1" smtClean="0">
                <a:latin typeface="Times New Roman" pitchFamily="18" charset="0"/>
                <a:cs typeface="Times New Roman" pitchFamily="18" charset="0"/>
              </a:rPr>
              <a:t>django.contrib</a:t>
            </a:r>
            <a:r>
              <a:rPr lang="en-US" sz="1200" dirty="0" smtClean="0">
                <a:latin typeface="Times New Roman" pitchFamily="18" charset="0"/>
                <a:cs typeface="Times New Roman" pitchFamily="18" charset="0"/>
              </a:rPr>
              <a:t> import admin</a:t>
            </a:r>
          </a:p>
          <a:p>
            <a:r>
              <a:rPr lang="en-US" sz="1200" dirty="0" smtClean="0">
                <a:latin typeface="Times New Roman" pitchFamily="18" charset="0"/>
                <a:cs typeface="Times New Roman" pitchFamily="18" charset="0"/>
              </a:rPr>
              <a:t># Register your models here.</a:t>
            </a:r>
          </a:p>
          <a:p>
            <a:r>
              <a:rPr lang="en-US" sz="1200" dirty="0" smtClean="0">
                <a:latin typeface="Times New Roman" pitchFamily="18" charset="0"/>
                <a:cs typeface="Times New Roman" pitchFamily="18" charset="0"/>
              </a:rPr>
              <a:t>from .models import Question, Choice</a:t>
            </a:r>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admin.site.register</a:t>
            </a:r>
            <a:r>
              <a:rPr lang="en-US" sz="1200" dirty="0" smtClean="0">
                <a:latin typeface="Times New Roman" pitchFamily="18" charset="0"/>
                <a:cs typeface="Times New Roman" pitchFamily="18" charset="0"/>
              </a:rPr>
              <a:t>(Question)</a:t>
            </a:r>
          </a:p>
          <a:p>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admin.site.register</a:t>
            </a:r>
            <a:r>
              <a:rPr lang="en-US" sz="1200" dirty="0" smtClean="0">
                <a:latin typeface="Times New Roman" pitchFamily="18" charset="0"/>
                <a:cs typeface="Times New Roman" pitchFamily="18" charset="0"/>
              </a:rPr>
              <a:t>(Choice)</a:t>
            </a:r>
          </a:p>
          <a:p>
            <a:endParaRPr lang="en-US" sz="1200" dirty="0" smtClean="0">
              <a:latin typeface="Times New Roman" pitchFamily="18" charset="0"/>
              <a:cs typeface="Times New Roman" pitchFamily="18" charset="0"/>
            </a:endParaRPr>
          </a:p>
          <a:p>
            <a:r>
              <a:rPr lang="en-US" sz="1200" dirty="0" err="1" smtClean="0">
                <a:latin typeface="Times New Roman" pitchFamily="18" charset="0"/>
                <a:cs typeface="Times New Roman" pitchFamily="18" charset="0"/>
              </a:rPr>
              <a:t>admin.site.site_header</a:t>
            </a:r>
            <a:r>
              <a:rPr lang="en-US" sz="1200" dirty="0" smtClean="0">
                <a:latin typeface="Times New Roman" pitchFamily="18" charset="0"/>
                <a:cs typeface="Times New Roman" pitchFamily="18" charset="0"/>
              </a:rPr>
              <a:t> = "Pollster Admin"</a:t>
            </a:r>
          </a:p>
          <a:p>
            <a:r>
              <a:rPr lang="en-US" sz="1200" dirty="0" err="1" smtClean="0">
                <a:latin typeface="Times New Roman" pitchFamily="18" charset="0"/>
                <a:cs typeface="Times New Roman" pitchFamily="18" charset="0"/>
              </a:rPr>
              <a:t>admin.site.site_title</a:t>
            </a:r>
            <a:r>
              <a:rPr lang="en-US" sz="1200" dirty="0" smtClean="0">
                <a:latin typeface="Times New Roman" pitchFamily="18" charset="0"/>
                <a:cs typeface="Times New Roman" pitchFamily="18" charset="0"/>
              </a:rPr>
              <a:t> = "Pollster Admin Area"</a:t>
            </a:r>
          </a:p>
          <a:p>
            <a:r>
              <a:rPr lang="en-US" sz="1200" dirty="0" err="1" smtClean="0">
                <a:latin typeface="Times New Roman" pitchFamily="18" charset="0"/>
                <a:cs typeface="Times New Roman" pitchFamily="18" charset="0"/>
              </a:rPr>
              <a:t>admin.site.index_title</a:t>
            </a:r>
            <a:r>
              <a:rPr lang="en-US" sz="1200" dirty="0" smtClean="0">
                <a:latin typeface="Times New Roman" pitchFamily="18" charset="0"/>
                <a:cs typeface="Times New Roman" pitchFamily="18" charset="0"/>
              </a:rPr>
              <a:t> = "Welcome to the Pollster Admin Area“</a:t>
            </a:r>
          </a:p>
          <a:p>
            <a:r>
              <a:rPr lang="en-US" sz="1200" dirty="0" smtClean="0">
                <a:latin typeface="Times New Roman" pitchFamily="18" charset="0"/>
                <a:cs typeface="Times New Roman" pitchFamily="18" charset="0"/>
              </a:rPr>
              <a:t>class </a:t>
            </a:r>
            <a:r>
              <a:rPr lang="en-US" sz="1200" dirty="0" err="1" smtClean="0">
                <a:latin typeface="Times New Roman" pitchFamily="18" charset="0"/>
                <a:cs typeface="Times New Roman" pitchFamily="18" charset="0"/>
              </a:rPr>
              <a:t>ChoiceInLine</a:t>
            </a:r>
            <a:r>
              <a:rPr lang="en-US" sz="1200" dirty="0" smtClean="0">
                <a:latin typeface="Times New Roman" pitchFamily="18" charset="0"/>
                <a:cs typeface="Times New Roman" pitchFamily="18" charset="0"/>
              </a:rPr>
              <a:t>(</a:t>
            </a:r>
            <a:r>
              <a:rPr lang="en-US" sz="1200" dirty="0" err="1" smtClean="0">
                <a:latin typeface="Times New Roman" pitchFamily="18" charset="0"/>
                <a:cs typeface="Times New Roman" pitchFamily="18" charset="0"/>
              </a:rPr>
              <a:t>admin.TabularInline</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model = Choice</a:t>
            </a:r>
          </a:p>
          <a:p>
            <a:r>
              <a:rPr lang="en-US" sz="1200" dirty="0" smtClean="0">
                <a:latin typeface="Times New Roman" pitchFamily="18" charset="0"/>
                <a:cs typeface="Times New Roman" pitchFamily="18" charset="0"/>
              </a:rPr>
              <a:t>	extra = 3</a:t>
            </a:r>
          </a:p>
          <a:p>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class </a:t>
            </a:r>
            <a:r>
              <a:rPr lang="en-US" sz="1200" dirty="0" err="1" smtClean="0">
                <a:latin typeface="Times New Roman" pitchFamily="18" charset="0"/>
                <a:cs typeface="Times New Roman" pitchFamily="18" charset="0"/>
              </a:rPr>
              <a:t>QuestionAdmin</a:t>
            </a:r>
            <a:r>
              <a:rPr lang="en-US" sz="1200" dirty="0" smtClean="0">
                <a:latin typeface="Times New Roman" pitchFamily="18" charset="0"/>
                <a:cs typeface="Times New Roman" pitchFamily="18" charset="0"/>
              </a:rPr>
              <a:t>(</a:t>
            </a:r>
            <a:r>
              <a:rPr lang="en-US" sz="1200" dirty="0" err="1" smtClean="0">
                <a:latin typeface="Times New Roman" pitchFamily="18" charset="0"/>
                <a:cs typeface="Times New Roman" pitchFamily="18" charset="0"/>
              </a:rPr>
              <a:t>admin.ModelAdmin</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fieldsets</a:t>
            </a:r>
            <a:r>
              <a:rPr lang="en-US" sz="1200" dirty="0" smtClean="0">
                <a:latin typeface="Times New Roman" pitchFamily="18" charset="0"/>
                <a:cs typeface="Times New Roman" pitchFamily="18" charset="0"/>
              </a:rPr>
              <a:t> = [(None, {'fields': ['</a:t>
            </a:r>
            <a:r>
              <a:rPr lang="en-US" sz="1200" dirty="0" err="1" smtClean="0">
                <a:latin typeface="Times New Roman" pitchFamily="18" charset="0"/>
                <a:cs typeface="Times New Roman" pitchFamily="18" charset="0"/>
              </a:rPr>
              <a:t>question_text</a:t>
            </a:r>
            <a:r>
              <a:rPr lang="en-US" sz="1200" dirty="0" smtClean="0">
                <a:latin typeface="Times New Roman" pitchFamily="18" charset="0"/>
                <a:cs typeface="Times New Roman" pitchFamily="18" charset="0"/>
              </a:rPr>
              <a:t>']}), ('Date Information', {</a:t>
            </a:r>
          </a:p>
          <a:p>
            <a:r>
              <a:rPr lang="en-US" sz="1200" dirty="0" smtClean="0">
                <a:latin typeface="Times New Roman" pitchFamily="18" charset="0"/>
                <a:cs typeface="Times New Roman" pitchFamily="18" charset="0"/>
              </a:rPr>
              <a:t>		'fields': ['</a:t>
            </a:r>
            <a:r>
              <a:rPr lang="en-US" sz="1200" dirty="0" err="1" smtClean="0">
                <a:latin typeface="Times New Roman" pitchFamily="18" charset="0"/>
                <a:cs typeface="Times New Roman" pitchFamily="18" charset="0"/>
              </a:rPr>
              <a:t>pub_date</a:t>
            </a:r>
            <a:r>
              <a:rPr lang="en-US" sz="1200" dirty="0" smtClean="0">
                <a:latin typeface="Times New Roman" pitchFamily="18" charset="0"/>
                <a:cs typeface="Times New Roman" pitchFamily="18" charset="0"/>
              </a:rPr>
              <a:t>'], 'classes': ['collapse']}), ]</a:t>
            </a:r>
          </a:p>
          <a:p>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inlines</a:t>
            </a:r>
            <a:r>
              <a:rPr lang="en-US" sz="1200" dirty="0" smtClean="0">
                <a:latin typeface="Times New Roman" pitchFamily="18" charset="0"/>
                <a:cs typeface="Times New Roman" pitchFamily="18" charset="0"/>
              </a:rPr>
              <a:t> = [</a:t>
            </a:r>
            <a:r>
              <a:rPr lang="en-US" sz="1200" dirty="0" err="1" smtClean="0">
                <a:latin typeface="Times New Roman" pitchFamily="18" charset="0"/>
                <a:cs typeface="Times New Roman" pitchFamily="18" charset="0"/>
              </a:rPr>
              <a:t>ChoiceInLine</a:t>
            </a:r>
            <a:r>
              <a:rPr lang="en-US" sz="1200" dirty="0" smtClean="0">
                <a:latin typeface="Times New Roman" pitchFamily="18" charset="0"/>
                <a:cs typeface="Times New Roman" pitchFamily="18" charset="0"/>
              </a:rPr>
              <a:t>]</a:t>
            </a:r>
          </a:p>
          <a:p>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r>
              <a:rPr lang="en-US" sz="1200" dirty="0" err="1" smtClean="0">
                <a:latin typeface="Times New Roman" pitchFamily="18" charset="0"/>
                <a:cs typeface="Times New Roman" pitchFamily="18" charset="0"/>
              </a:rPr>
              <a:t>admin.site.register</a:t>
            </a:r>
            <a:r>
              <a:rPr lang="en-US" sz="1200" dirty="0" smtClean="0">
                <a:latin typeface="Times New Roman" pitchFamily="18" charset="0"/>
                <a:cs typeface="Times New Roman" pitchFamily="18" charset="0"/>
              </a:rPr>
              <a:t>(Question</a:t>
            </a:r>
            <a:r>
              <a:rPr lang="en-US" sz="1200" dirty="0" smtClean="0"/>
              <a:t>, </a:t>
            </a:r>
            <a:r>
              <a:rPr lang="en-US" sz="1200" dirty="0" err="1" smtClean="0"/>
              <a:t>QuestionAdmin</a:t>
            </a:r>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40"/>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1400" dirty="0" smtClean="0">
                <a:latin typeface="Times New Roman" pitchFamily="18" charset="0"/>
                <a:cs typeface="Times New Roman" pitchFamily="18" charset="0"/>
              </a:rPr>
              <a:t>Create Views </a:t>
            </a:r>
            <a:endParaRPr sz="1400">
              <a:latin typeface="Times New Roman" pitchFamily="18" charset="0"/>
              <a:cs typeface="Times New Roman" pitchFamily="18" charset="0"/>
            </a:endParaRPr>
          </a:p>
        </p:txBody>
      </p:sp>
      <p:sp>
        <p:nvSpPr>
          <p:cNvPr id="19" name="TextBox 18"/>
          <p:cNvSpPr txBox="1"/>
          <p:nvPr/>
        </p:nvSpPr>
        <p:spPr>
          <a:xfrm>
            <a:off x="672661" y="1271752"/>
            <a:ext cx="7693573" cy="1815882"/>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Now we will create the view of our application that will fetch the data from our database and will render the data in the ‘</a:t>
            </a:r>
            <a:r>
              <a:rPr lang="en-US" dirty="0" smtClean="0">
                <a:solidFill>
                  <a:srgbClr val="FF0000"/>
                </a:solidFill>
                <a:latin typeface="Times New Roman" pitchFamily="18" charset="0"/>
                <a:cs typeface="Times New Roman" pitchFamily="18" charset="0"/>
              </a:rPr>
              <a:t>template</a:t>
            </a:r>
            <a:r>
              <a:rPr lang="en-US" dirty="0" smtClean="0">
                <a:latin typeface="Times New Roman" pitchFamily="18" charset="0"/>
                <a:cs typeface="Times New Roman" pitchFamily="18" charset="0"/>
              </a:rPr>
              <a:t>‘ of our application to display it to the user. </a:t>
            </a:r>
          </a:p>
          <a:p>
            <a:pPr algn="just"/>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Step-1</a:t>
            </a:r>
            <a:r>
              <a:rPr lang="en-US" dirty="0" smtClean="0">
                <a:latin typeface="Times New Roman" pitchFamily="18" charset="0"/>
                <a:cs typeface="Times New Roman" pitchFamily="18" charset="0"/>
              </a:rPr>
              <a:t> Open </a:t>
            </a:r>
            <a:r>
              <a:rPr lang="en-US" dirty="0" smtClean="0">
                <a:solidFill>
                  <a:schemeClr val="tx1">
                    <a:lumMod val="50000"/>
                    <a:lumOff val="50000"/>
                  </a:schemeClr>
                </a:solidFill>
                <a:latin typeface="Times New Roman" pitchFamily="18" charset="0"/>
                <a:cs typeface="Times New Roman" pitchFamily="18" charset="0"/>
              </a:rPr>
              <a:t>views.py</a:t>
            </a:r>
            <a:r>
              <a:rPr lang="en-US" dirty="0" smtClean="0">
                <a:latin typeface="Times New Roman" pitchFamily="18" charset="0"/>
                <a:cs typeface="Times New Roman" pitchFamily="18" charset="0"/>
              </a:rPr>
              <a:t> file and write the code.</a:t>
            </a:r>
          </a:p>
          <a:p>
            <a:pPr algn="just"/>
            <a:r>
              <a:rPr lang="en-US" b="1" dirty="0" smtClean="0">
                <a:latin typeface="Times New Roman" pitchFamily="18" charset="0"/>
                <a:cs typeface="Times New Roman" pitchFamily="18" charset="0"/>
              </a:rPr>
              <a:t>Step-2</a:t>
            </a:r>
            <a:r>
              <a:rPr lang="en-US" dirty="0" smtClean="0">
                <a:latin typeface="Times New Roman" pitchFamily="18" charset="0"/>
                <a:cs typeface="Times New Roman" pitchFamily="18" charset="0"/>
              </a:rPr>
              <a:t>: Create a file </a:t>
            </a:r>
            <a:r>
              <a:rPr lang="en-US" dirty="0" smtClean="0">
                <a:solidFill>
                  <a:schemeClr val="tx1">
                    <a:lumMod val="50000"/>
                    <a:lumOff val="50000"/>
                  </a:schemeClr>
                </a:solidFill>
                <a:latin typeface="Times New Roman" pitchFamily="18" charset="0"/>
                <a:cs typeface="Times New Roman" pitchFamily="18" charset="0"/>
              </a:rPr>
              <a:t>urls.py</a:t>
            </a:r>
            <a:r>
              <a:rPr lang="en-US" dirty="0" smtClean="0">
                <a:latin typeface="Times New Roman" pitchFamily="18" charset="0"/>
                <a:cs typeface="Times New Roman" pitchFamily="18" charset="0"/>
              </a:rPr>
              <a:t> inside the pollster-polls folder to define the routing for all the methods we have implemented in views.py file.</a:t>
            </a:r>
          </a:p>
          <a:p>
            <a:pPr algn="just"/>
            <a:r>
              <a:rPr lang="en-US" dirty="0" smtClean="0">
                <a:latin typeface="Times New Roman" pitchFamily="18" charset="0"/>
                <a:cs typeface="Times New Roman" pitchFamily="18" charset="0"/>
              </a:rPr>
              <a:t>  </a:t>
            </a:r>
          </a:p>
          <a:p>
            <a:endParaRPr lang="en-US" dirty="0"/>
          </a:p>
        </p:txBody>
      </p:sp>
      <p:pic>
        <p:nvPicPr>
          <p:cNvPr id="5" name="Picture 4" descr="Screenshot (17).png"/>
          <p:cNvPicPr>
            <a:picLocks noChangeAspect="1"/>
          </p:cNvPicPr>
          <p:nvPr/>
        </p:nvPicPr>
        <p:blipFill>
          <a:blip r:embed="rId3"/>
          <a:stretch>
            <a:fillRect/>
          </a:stretch>
        </p:blipFill>
        <p:spPr>
          <a:xfrm>
            <a:off x="1870366" y="2908417"/>
            <a:ext cx="3574472" cy="2010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9954213"/>
            <a:ext cx="4572000" cy="2154436"/>
          </a:xfrm>
          <a:prstGeom prst="rect">
            <a:avLst/>
          </a:prstGeom>
        </p:spPr>
        <p:txBody>
          <a:bodyPr>
            <a:spAutoFit/>
          </a:bodyPr>
          <a:lstStyle/>
          <a:p>
            <a:r>
              <a:rPr lang="en-US" sz="1000" dirty="0" smtClean="0"/>
              <a:t>from </a:t>
            </a:r>
            <a:r>
              <a:rPr lang="en-US" sz="1000" dirty="0" err="1" smtClean="0"/>
              <a:t>django.template</a:t>
            </a:r>
            <a:r>
              <a:rPr lang="en-US" sz="1000" dirty="0" smtClean="0"/>
              <a:t> import loader</a:t>
            </a:r>
          </a:p>
          <a:p>
            <a:r>
              <a:rPr lang="en-US" sz="1000" dirty="0" smtClean="0"/>
              <a:t>from </a:t>
            </a:r>
            <a:r>
              <a:rPr lang="en-US" sz="1000" dirty="0" err="1" smtClean="0"/>
              <a:t>django.http</a:t>
            </a:r>
            <a:r>
              <a:rPr lang="en-US" sz="1000" dirty="0" smtClean="0"/>
              <a:t> import Http404, </a:t>
            </a:r>
            <a:r>
              <a:rPr lang="en-US" sz="1000" dirty="0" err="1" smtClean="0"/>
              <a:t>HttpResponse</a:t>
            </a:r>
            <a:r>
              <a:rPr lang="en-US" sz="1000" dirty="0" smtClean="0"/>
              <a:t>, </a:t>
            </a:r>
            <a:r>
              <a:rPr lang="en-US" sz="1000" dirty="0" err="1" smtClean="0"/>
              <a:t>HttpResponseRedirect</a:t>
            </a:r>
            <a:endParaRPr lang="en-US" sz="1000" dirty="0" smtClean="0"/>
          </a:p>
          <a:p>
            <a:r>
              <a:rPr lang="en-US" sz="1000" dirty="0" smtClean="0"/>
              <a:t>from </a:t>
            </a:r>
            <a:r>
              <a:rPr lang="en-US" sz="1000" dirty="0" err="1" smtClean="0"/>
              <a:t>django.shortcuts</a:t>
            </a:r>
            <a:r>
              <a:rPr lang="en-US" sz="1000" dirty="0" smtClean="0"/>
              <a:t> import get_object_or_404, render</a:t>
            </a:r>
          </a:p>
          <a:p>
            <a:r>
              <a:rPr lang="en-US" sz="1000" dirty="0" smtClean="0"/>
              <a:t>from </a:t>
            </a:r>
            <a:r>
              <a:rPr lang="en-US" sz="1000" dirty="0" err="1" smtClean="0"/>
              <a:t>django.urls</a:t>
            </a:r>
            <a:r>
              <a:rPr lang="en-US" sz="1000" dirty="0" smtClean="0"/>
              <a:t> import reverse</a:t>
            </a:r>
          </a:p>
          <a:p>
            <a:r>
              <a:rPr lang="en-US" sz="1000" dirty="0" smtClean="0"/>
              <a:t>from .models import Question, Choice</a:t>
            </a:r>
          </a:p>
          <a:p>
            <a:r>
              <a:rPr lang="en-US" sz="1000" dirty="0" smtClean="0"/>
              <a:t>from </a:t>
            </a:r>
            <a:r>
              <a:rPr lang="en-US" sz="1000" dirty="0" err="1" smtClean="0"/>
              <a:t>django.shortcuts</a:t>
            </a:r>
            <a:r>
              <a:rPr lang="en-US" sz="1000" dirty="0" smtClean="0"/>
              <a:t> import redirect</a:t>
            </a:r>
          </a:p>
          <a:p>
            <a:r>
              <a:rPr lang="en-US" sz="1000" dirty="0" smtClean="0"/>
              <a:t>from </a:t>
            </a:r>
            <a:r>
              <a:rPr lang="en-US" sz="1000" dirty="0" err="1" smtClean="0"/>
              <a:t>django.contrib.auth.forms</a:t>
            </a:r>
            <a:r>
              <a:rPr lang="en-US" sz="1000" dirty="0" smtClean="0"/>
              <a:t> import </a:t>
            </a:r>
            <a:r>
              <a:rPr lang="en-US" sz="1000" dirty="0" err="1" smtClean="0"/>
              <a:t>UserCreationForm</a:t>
            </a:r>
            <a:endParaRPr lang="en-US" sz="1000" dirty="0" smtClean="0"/>
          </a:p>
          <a:p>
            <a:r>
              <a:rPr lang="en-US" sz="1000" dirty="0" smtClean="0"/>
              <a:t>from </a:t>
            </a:r>
            <a:r>
              <a:rPr lang="en-US" sz="1000" dirty="0" err="1" smtClean="0"/>
              <a:t>django.contrib.auth</a:t>
            </a:r>
            <a:r>
              <a:rPr lang="en-US" sz="1000" dirty="0" smtClean="0"/>
              <a:t> import authenticate, login, logout</a:t>
            </a:r>
          </a:p>
          <a:p>
            <a:r>
              <a:rPr lang="en-US" sz="1000" dirty="0" smtClean="0"/>
              <a:t/>
            </a:r>
            <a:br>
              <a:rPr lang="en-US" sz="1000" dirty="0" smtClean="0"/>
            </a:br>
            <a:r>
              <a:rPr lang="en-US" sz="1000" dirty="0" smtClean="0"/>
              <a:t/>
            </a:r>
            <a:br>
              <a:rPr lang="en-US" sz="1000" dirty="0" smtClean="0"/>
            </a:br>
            <a:r>
              <a:rPr lang="en-US" sz="1000" dirty="0" smtClean="0"/>
              <a:t/>
            </a:r>
            <a:br>
              <a:rPr lang="en-US" sz="1000" dirty="0" smtClean="0"/>
            </a:br>
            <a:r>
              <a:rPr lang="en-US" sz="1000" dirty="0" smtClean="0"/>
              <a:t/>
            </a:r>
            <a:br>
              <a:rPr lang="en-US" sz="1000" dirty="0" smtClean="0"/>
            </a:br>
            <a:endParaRPr lang="en-US" dirty="0"/>
          </a:p>
        </p:txBody>
      </p:sp>
      <p:sp>
        <p:nvSpPr>
          <p:cNvPr id="5" name="Rectangle 4"/>
          <p:cNvSpPr/>
          <p:nvPr/>
        </p:nvSpPr>
        <p:spPr>
          <a:xfrm>
            <a:off x="232756" y="263981"/>
            <a:ext cx="4572000" cy="4832092"/>
          </a:xfrm>
          <a:prstGeom prst="rect">
            <a:avLst/>
          </a:prstGeom>
        </p:spPr>
        <p:txBody>
          <a:bodyPr>
            <a:spAutoFit/>
          </a:bodyPr>
          <a:lstStyle/>
          <a:p>
            <a:endParaRPr lang="en-US" sz="1100" dirty="0" smtClean="0"/>
          </a:p>
          <a:p>
            <a:r>
              <a:rPr lang="en-US" sz="1600" dirty="0" smtClean="0">
                <a:latin typeface="Times New Roman" pitchFamily="18" charset="0"/>
                <a:cs typeface="Times New Roman" pitchFamily="18" charset="0"/>
              </a:rPr>
              <a:t>Views.py</a:t>
            </a:r>
          </a:p>
          <a:p>
            <a:endParaRPr lang="en-US" sz="1100" dirty="0" smtClean="0"/>
          </a:p>
          <a:p>
            <a:r>
              <a:rPr lang="en-US" sz="1100" dirty="0" smtClean="0"/>
              <a:t>from </a:t>
            </a:r>
            <a:r>
              <a:rPr lang="en-US" sz="1100" dirty="0" err="1" smtClean="0"/>
              <a:t>django.template</a:t>
            </a:r>
            <a:r>
              <a:rPr lang="en-US" sz="1100" dirty="0" smtClean="0"/>
              <a:t> import loader</a:t>
            </a:r>
          </a:p>
          <a:p>
            <a:r>
              <a:rPr lang="en-US" sz="1100" dirty="0" smtClean="0"/>
              <a:t>from </a:t>
            </a:r>
            <a:r>
              <a:rPr lang="en-US" sz="1100" dirty="0" err="1" smtClean="0"/>
              <a:t>django.http</a:t>
            </a:r>
            <a:r>
              <a:rPr lang="en-US" sz="1100" dirty="0" smtClean="0"/>
              <a:t> import </a:t>
            </a:r>
            <a:r>
              <a:rPr lang="en-US" sz="1100" dirty="0" err="1" smtClean="0"/>
              <a:t>HttpResponse</a:t>
            </a:r>
            <a:r>
              <a:rPr lang="en-US" sz="1100" dirty="0" smtClean="0"/>
              <a:t>, </a:t>
            </a:r>
            <a:r>
              <a:rPr lang="en-US" sz="1100" dirty="0" err="1" smtClean="0"/>
              <a:t>HttpResponseRedirect</a:t>
            </a:r>
            <a:endParaRPr lang="en-US" sz="1100" dirty="0" smtClean="0"/>
          </a:p>
          <a:p>
            <a:r>
              <a:rPr lang="en-US" sz="1100" dirty="0" smtClean="0"/>
              <a:t>from </a:t>
            </a:r>
            <a:r>
              <a:rPr lang="en-US" sz="1100" dirty="0" err="1" smtClean="0"/>
              <a:t>django.shortcuts</a:t>
            </a:r>
            <a:r>
              <a:rPr lang="en-US" sz="1100" dirty="0" smtClean="0"/>
              <a:t> import get_object_or_404, render</a:t>
            </a:r>
          </a:p>
          <a:p>
            <a:r>
              <a:rPr lang="en-US" sz="1100" dirty="0" smtClean="0"/>
              <a:t>from </a:t>
            </a:r>
            <a:r>
              <a:rPr lang="en-US" sz="1100" dirty="0" err="1" smtClean="0"/>
              <a:t>django.urls</a:t>
            </a:r>
            <a:r>
              <a:rPr lang="en-US" sz="1100" dirty="0" smtClean="0"/>
              <a:t> import reverse</a:t>
            </a:r>
          </a:p>
          <a:p>
            <a:endParaRPr lang="en-US" sz="1100" dirty="0" smtClean="0"/>
          </a:p>
          <a:p>
            <a:r>
              <a:rPr lang="en-US" sz="1100" dirty="0" smtClean="0"/>
              <a:t>from .models import Question, Choice</a:t>
            </a:r>
          </a:p>
          <a:p>
            <a:endParaRPr lang="en-US" sz="1100" dirty="0" smtClean="0"/>
          </a:p>
          <a:p>
            <a:r>
              <a:rPr lang="en-US" sz="1100" dirty="0" smtClean="0"/>
              <a:t># Get questions and display them</a:t>
            </a:r>
          </a:p>
          <a:p>
            <a:endParaRPr lang="en-US" sz="1100" dirty="0" smtClean="0"/>
          </a:p>
          <a:p>
            <a:endParaRPr lang="en-US" sz="1100" dirty="0" smtClean="0"/>
          </a:p>
          <a:p>
            <a:r>
              <a:rPr lang="en-US" sz="1100" dirty="0" smtClean="0"/>
              <a:t>def index(request):</a:t>
            </a:r>
          </a:p>
          <a:p>
            <a:r>
              <a:rPr lang="en-US" sz="1100" dirty="0" smtClean="0"/>
              <a:t>	</a:t>
            </a:r>
            <a:r>
              <a:rPr lang="en-US" sz="1100" dirty="0" err="1" smtClean="0"/>
              <a:t>latest_question_list</a:t>
            </a:r>
            <a:r>
              <a:rPr lang="en-US" sz="1100" dirty="0" smtClean="0"/>
              <a:t> = </a:t>
            </a:r>
            <a:r>
              <a:rPr lang="en-US" sz="1100" dirty="0" err="1" smtClean="0"/>
              <a:t>Question.objects.order_by</a:t>
            </a:r>
            <a:r>
              <a:rPr lang="en-US" sz="1100" dirty="0" smtClean="0"/>
              <a:t>('-</a:t>
            </a:r>
            <a:r>
              <a:rPr lang="en-US" sz="1100" dirty="0" err="1" smtClean="0"/>
              <a:t>pub_date</a:t>
            </a:r>
            <a:r>
              <a:rPr lang="en-US" sz="1100" dirty="0" smtClean="0"/>
              <a:t>')[:5]</a:t>
            </a:r>
          </a:p>
          <a:p>
            <a:r>
              <a:rPr lang="en-US" sz="1100" dirty="0" smtClean="0"/>
              <a:t>	context = {'</a:t>
            </a:r>
            <a:r>
              <a:rPr lang="en-US" sz="1100" dirty="0" err="1" smtClean="0"/>
              <a:t>latest_question_list</a:t>
            </a:r>
            <a:r>
              <a:rPr lang="en-US" sz="1100" dirty="0" smtClean="0"/>
              <a:t>': </a:t>
            </a:r>
            <a:r>
              <a:rPr lang="en-US" sz="1100" dirty="0" err="1" smtClean="0"/>
              <a:t>latest_question_list</a:t>
            </a:r>
            <a:r>
              <a:rPr lang="en-US" sz="1100" dirty="0" smtClean="0"/>
              <a:t>}</a:t>
            </a:r>
          </a:p>
          <a:p>
            <a:r>
              <a:rPr lang="en-US" sz="1100" dirty="0" smtClean="0"/>
              <a:t>	return render(request, 'polls / index.html', context)</a:t>
            </a:r>
          </a:p>
          <a:p>
            <a:endParaRPr lang="en-US" sz="1100" dirty="0" smtClean="0"/>
          </a:p>
          <a:p>
            <a:r>
              <a:rPr lang="en-US" sz="1100" dirty="0" smtClean="0"/>
              <a:t># Show specific question and choices</a:t>
            </a:r>
          </a:p>
          <a:p>
            <a:endParaRPr lang="en-US" dirty="0" smtClean="0"/>
          </a:p>
          <a:p>
            <a:endParaRPr lang="en-US" dirty="0" smtClean="0"/>
          </a:p>
          <a:p>
            <a:r>
              <a:rPr lang="en-US" sz="1100" dirty="0" smtClean="0">
                <a:latin typeface="Times New Roman" pitchFamily="18" charset="0"/>
                <a:cs typeface="Times New Roman" pitchFamily="18" charset="0"/>
              </a:rPr>
              <a:t>def detail(request, </a:t>
            </a:r>
            <a:r>
              <a:rPr lang="en-US" sz="1100" dirty="0" err="1" smtClean="0">
                <a:latin typeface="Times New Roman" pitchFamily="18" charset="0"/>
                <a:cs typeface="Times New Roman" pitchFamily="18" charset="0"/>
              </a:rPr>
              <a:t>question_id</a:t>
            </a:r>
            <a:r>
              <a:rPr lang="en-US" sz="1100" dirty="0" smtClean="0">
                <a:latin typeface="Times New Roman" pitchFamily="18" charset="0"/>
                <a:cs typeface="Times New Roman" pitchFamily="18" charset="0"/>
              </a:rPr>
              <a:t>):</a:t>
            </a:r>
          </a:p>
          <a:p>
            <a:r>
              <a:rPr lang="en-US" sz="1100" dirty="0" smtClean="0">
                <a:latin typeface="Times New Roman" pitchFamily="18" charset="0"/>
                <a:cs typeface="Times New Roman" pitchFamily="18" charset="0"/>
              </a:rPr>
              <a:t>	try:</a:t>
            </a:r>
          </a:p>
          <a:p>
            <a:r>
              <a:rPr lang="en-US" sz="1100" dirty="0" smtClean="0">
                <a:latin typeface="Times New Roman" pitchFamily="18" charset="0"/>
                <a:cs typeface="Times New Roman" pitchFamily="18" charset="0"/>
              </a:rPr>
              <a:t>		question = </a:t>
            </a:r>
            <a:r>
              <a:rPr lang="en-US" sz="1100" dirty="0" err="1" smtClean="0">
                <a:latin typeface="Times New Roman" pitchFamily="18" charset="0"/>
                <a:cs typeface="Times New Roman" pitchFamily="18" charset="0"/>
              </a:rPr>
              <a:t>Question.objects.get</a:t>
            </a:r>
            <a:r>
              <a:rPr lang="en-US" sz="1100" dirty="0" smtClean="0">
                <a:latin typeface="Times New Roman" pitchFamily="18" charset="0"/>
                <a:cs typeface="Times New Roman" pitchFamily="18" charset="0"/>
              </a:rPr>
              <a:t>(</a:t>
            </a:r>
            <a:r>
              <a:rPr lang="en-US" sz="1100" dirty="0" err="1" smtClean="0">
                <a:latin typeface="Times New Roman" pitchFamily="18" charset="0"/>
                <a:cs typeface="Times New Roman" pitchFamily="18" charset="0"/>
              </a:rPr>
              <a:t>pk</a:t>
            </a:r>
            <a:r>
              <a:rPr lang="en-US" sz="1100" dirty="0" smtClean="0">
                <a:latin typeface="Times New Roman" pitchFamily="18" charset="0"/>
                <a:cs typeface="Times New Roman" pitchFamily="18" charset="0"/>
              </a:rPr>
              <a:t> = </a:t>
            </a:r>
            <a:r>
              <a:rPr lang="en-US" sz="1100" dirty="0" err="1" smtClean="0">
                <a:latin typeface="Times New Roman" pitchFamily="18" charset="0"/>
                <a:cs typeface="Times New Roman" pitchFamily="18" charset="0"/>
              </a:rPr>
              <a:t>question_id</a:t>
            </a:r>
            <a:r>
              <a:rPr lang="en-US" sz="1100" dirty="0" smtClean="0">
                <a:latin typeface="Times New Roman" pitchFamily="18" charset="0"/>
                <a:cs typeface="Times New Roman" pitchFamily="18" charset="0"/>
              </a:rPr>
              <a:t>)</a:t>
            </a:r>
          </a:p>
          <a:p>
            <a:r>
              <a:rPr lang="en-US" sz="1100" dirty="0" smtClean="0">
                <a:latin typeface="Times New Roman" pitchFamily="18" charset="0"/>
                <a:cs typeface="Times New Roman" pitchFamily="18" charset="0"/>
              </a:rPr>
              <a:t>	</a:t>
            </a:r>
            <a:endParaRPr lang="en-US" dirty="0"/>
          </a:p>
        </p:txBody>
      </p:sp>
      <p:sp>
        <p:nvSpPr>
          <p:cNvPr id="6" name="Rectangle 5"/>
          <p:cNvSpPr/>
          <p:nvPr/>
        </p:nvSpPr>
        <p:spPr>
          <a:xfrm>
            <a:off x="4438997" y="594560"/>
            <a:ext cx="4572000" cy="4524315"/>
          </a:xfrm>
          <a:prstGeom prst="rect">
            <a:avLst/>
          </a:prstGeom>
        </p:spPr>
        <p:txBody>
          <a:bodyPr>
            <a:spAutoFit/>
          </a:bodyPr>
          <a:lstStyle/>
          <a:p>
            <a:r>
              <a:rPr lang="en-US" sz="1200" dirty="0" smtClean="0">
                <a:latin typeface="Times New Roman" pitchFamily="18" charset="0"/>
                <a:cs typeface="Times New Roman" pitchFamily="18" charset="0"/>
              </a:rPr>
              <a:t>except </a:t>
            </a:r>
            <a:r>
              <a:rPr lang="en-US" sz="1200" dirty="0" err="1" smtClean="0">
                <a:latin typeface="Times New Roman" pitchFamily="18" charset="0"/>
                <a:cs typeface="Times New Roman" pitchFamily="18" charset="0"/>
              </a:rPr>
              <a:t>Question.DoesNotExist</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raise Http404("Question does not exist")</a:t>
            </a:r>
          </a:p>
          <a:p>
            <a:r>
              <a:rPr lang="en-US" sz="1200" dirty="0" smtClean="0">
                <a:latin typeface="Times New Roman" pitchFamily="18" charset="0"/>
                <a:cs typeface="Times New Roman" pitchFamily="18" charset="0"/>
              </a:rPr>
              <a:t>	return render(request, 'polls / detail.html', {'question': question})</a:t>
            </a:r>
          </a:p>
          <a:p>
            <a:endParaRPr lang="en-US" sz="1200" dirty="0" smtClean="0">
              <a:latin typeface="Times New Roman" pitchFamily="18" charset="0"/>
              <a:cs typeface="Times New Roman" pitchFamily="18" charset="0"/>
            </a:endParaRPr>
          </a:p>
          <a:p>
            <a:endParaRPr lang="en-US" sz="1200" dirty="0" smtClean="0"/>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 Get question and display results</a:t>
            </a:r>
          </a:p>
          <a:p>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def results(request, </a:t>
            </a:r>
            <a:r>
              <a:rPr lang="en-US" sz="1200" dirty="0" err="1" smtClean="0">
                <a:latin typeface="Times New Roman" pitchFamily="18" charset="0"/>
                <a:cs typeface="Times New Roman" pitchFamily="18" charset="0"/>
              </a:rPr>
              <a:t>question_id</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question = get_object_or_404(Question, </a:t>
            </a:r>
            <a:r>
              <a:rPr lang="en-US" sz="1200" dirty="0" err="1" smtClean="0">
                <a:latin typeface="Times New Roman" pitchFamily="18" charset="0"/>
                <a:cs typeface="Times New Roman" pitchFamily="18" charset="0"/>
              </a:rPr>
              <a:t>pk</a:t>
            </a:r>
            <a:r>
              <a:rPr lang="en-US" sz="1200" dirty="0" smtClean="0">
                <a:latin typeface="Times New Roman" pitchFamily="18" charset="0"/>
                <a:cs typeface="Times New Roman" pitchFamily="18" charset="0"/>
              </a:rPr>
              <a:t> = </a:t>
            </a:r>
            <a:r>
              <a:rPr lang="en-US" sz="1200" dirty="0" err="1" smtClean="0">
                <a:latin typeface="Times New Roman" pitchFamily="18" charset="0"/>
                <a:cs typeface="Times New Roman" pitchFamily="18" charset="0"/>
              </a:rPr>
              <a:t>question_id</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return render(request, 'polls / results.html', {'question': question})</a:t>
            </a:r>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 Vote for a question choice</a:t>
            </a:r>
          </a:p>
          <a:p>
            <a:endParaRPr lang="en-US" sz="1200" dirty="0" smtClean="0">
              <a:latin typeface="Times New Roman" pitchFamily="18" charset="0"/>
              <a:cs typeface="Times New Roman" pitchFamily="18" charset="0"/>
            </a:endParaRPr>
          </a:p>
          <a:p>
            <a:endParaRPr lang="en-US"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def vote(request, </a:t>
            </a:r>
            <a:r>
              <a:rPr lang="en-US" sz="1200" dirty="0" err="1" smtClean="0">
                <a:latin typeface="Times New Roman" pitchFamily="18" charset="0"/>
                <a:cs typeface="Times New Roman" pitchFamily="18" charset="0"/>
              </a:rPr>
              <a:t>question_id</a:t>
            </a:r>
            <a:r>
              <a:rPr lang="en-US" sz="1200" dirty="0" smtClean="0">
                <a:latin typeface="Times New Roman" pitchFamily="18" charset="0"/>
                <a:cs typeface="Times New Roman" pitchFamily="18" charset="0"/>
              </a:rPr>
              <a:t>):</a:t>
            </a:r>
          </a:p>
          <a:p>
            <a:r>
              <a:rPr lang="en-US" sz="1200" dirty="0" smtClean="0">
                <a:latin typeface="Times New Roman" pitchFamily="18" charset="0"/>
                <a:cs typeface="Times New Roman" pitchFamily="18" charset="0"/>
              </a:rPr>
              <a:t>	# print(request.POST['choice'])</a:t>
            </a:r>
          </a:p>
          <a:p>
            <a:r>
              <a:rPr lang="en-US" sz="1200" dirty="0" smtClean="0">
                <a:latin typeface="Times New Roman" pitchFamily="18" charset="0"/>
                <a:cs typeface="Times New Roman" pitchFamily="18" charset="0"/>
              </a:rPr>
              <a:t>	question = get_object_or_404(Question, </a:t>
            </a:r>
            <a:r>
              <a:rPr lang="en-US" sz="1200" dirty="0" err="1" smtClean="0">
                <a:latin typeface="Times New Roman" pitchFamily="18" charset="0"/>
                <a:cs typeface="Times New Roman" pitchFamily="18" charset="0"/>
              </a:rPr>
              <a:t>pk</a:t>
            </a:r>
            <a:r>
              <a:rPr lang="en-US" sz="1200" dirty="0" smtClean="0">
                <a:latin typeface="Times New Roman" pitchFamily="18" charset="0"/>
                <a:cs typeface="Times New Roman" pitchFamily="18" charset="0"/>
              </a:rPr>
              <a:t> = </a:t>
            </a:r>
            <a:r>
              <a:rPr lang="en-US" sz="1200" dirty="0" err="1" smtClean="0">
                <a:latin typeface="Times New Roman" pitchFamily="18" charset="0"/>
                <a:cs typeface="Times New Roman" pitchFamily="18" charset="0"/>
              </a:rPr>
              <a:t>question_id</a:t>
            </a:r>
            <a:r>
              <a:rPr lang="en-US" sz="1200" dirty="0" smtClean="0">
                <a:latin typeface="Times New Roman" pitchFamily="18" charset="0"/>
                <a:cs typeface="Times New Roman" pitchFamily="18" charset="0"/>
              </a:rPr>
              <a:t>)</a:t>
            </a:r>
          </a:p>
          <a:p>
            <a:r>
              <a:rPr lang="en-US" sz="1200" dirty="0" smtClean="0"/>
              <a:t>	</a:t>
            </a:r>
            <a:endParaRPr lang="en-US" sz="1200" dirty="0"/>
          </a:p>
        </p:txBody>
      </p:sp>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TotalTime>
  <Words>1468</Words>
  <Application>Microsoft Office PowerPoint</Application>
  <PresentationFormat>On-screen Show (16:9)</PresentationFormat>
  <Paragraphs>211</Paragraphs>
  <Slides>26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Times New Roman</vt:lpstr>
      <vt:lpstr>Poppins</vt:lpstr>
      <vt:lpstr>Nunito Light</vt:lpstr>
      <vt:lpstr>Consolas</vt:lpstr>
      <vt:lpstr>PT Sans</vt:lpstr>
      <vt:lpstr>Industrial Preliminary Project by Slidesgo</vt:lpstr>
      <vt:lpstr>VOTE APPLICATION USING DJANGO FRAMEWORK</vt:lpstr>
      <vt:lpstr>      Pre-requisite:              Knowledge of Python and basics of Django Framework. Python should be installed in the system. Visual studio code or any code editor to work on the application.   Technologies used in the project:               Django framework and SQLite database which comes by default with Django.  Modules used in this project:               1.Htmltemplates                             2.Pollingproject    3.polls    4.Pollswebsite    5.Admin Panel                                           Implementation of the Project Creating Project Step-1: Create an empty folder pollster_project in your directory. Step-2: Now switch to your folder and create a virtual environment in this folder using the following command.  pip install pipenv pipenv shell Step-3: A Pipfile will be created in your folder from the above step. Now install Django in your folder using the following command.  pipenv install django Step-4: Now we need to establish the Django project. Run the following command in your folder and initiate a Django project.  django-admin startproject pollster A New Folder with name pollster will be created. Switch to the pollster folder using the following command.  cd pollster The folder structure will look something like this.  Here you can start the server using the following command and check if the application running or not using your http://127.0.0.1:8000/ in your browser.  python manage.py runserver Step-5: Create an app ‘polls‘ using the following command   python manage.py startapp polls   </vt:lpstr>
      <vt:lpstr>Implementation of the Project </vt:lpstr>
      <vt:lpstr>Create Models </vt:lpstr>
      <vt:lpstr>  </vt:lpstr>
      <vt:lpstr>Create an Admin User </vt:lpstr>
      <vt:lpstr>Slide 7</vt:lpstr>
      <vt:lpstr>Create Views </vt:lpstr>
      <vt:lpstr>Slide 9</vt:lpstr>
      <vt:lpstr>Create Templates</vt:lpstr>
      <vt:lpstr>INSTALLED APPS:           Go to the settings.py file and in the list, INSTALLED_APPS write down the code below to include the app in our project. This will refer to the polls -&gt; apps.py -&gt; PollsConfig class .   CODING:settings.py  </vt:lpstr>
      <vt:lpstr>URL.PY Create a file urls.py inside the pollster-&gt;polls folder to define the routing for all the methods we have implemented in views.py file (don’t get confused with the file inside the polls-&gt;polls-&gt;urls.py file). Below is the code of urls.py file…</vt:lpstr>
      <vt:lpstr>Create polls </vt:lpstr>
      <vt:lpstr>Create routing inside the main urls.py file of the application </vt:lpstr>
      <vt:lpstr>Slide 15</vt:lpstr>
      <vt:lpstr>Slide 16</vt:lpstr>
      <vt:lpstr>Slide 17</vt:lpstr>
      <vt:lpstr>Slide 18</vt:lpstr>
      <vt:lpstr>Slide 19</vt:lpstr>
      <vt:lpstr>Slide 20</vt:lpstr>
      <vt:lpstr>Slide 21</vt:lpstr>
      <vt:lpstr>Slide 22</vt:lpstr>
      <vt:lpstr>Slide 23</vt:lpstr>
      <vt:lpstr>Slide 24</vt:lpstr>
      <vt:lpstr>Slide 25</vt:lpstr>
      <vt:lpstr>CONCLUSION:     Here the voting application can be created using the django framework with default sqllite.  Hereby, I have developed the  navbar , routing, admin panel and the styling of pages etc., The Whole coding part, I have developed can be included in the Voting_app_coding.zip  file.  The screenshots of the developed project also included in this presentation. The voting application can be developed  and executed successfully.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PRELIMINARY PROJECT</dc:title>
  <cp:lastModifiedBy>Acer Lite</cp:lastModifiedBy>
  <cp:revision>36</cp:revision>
  <dcterms:modified xsi:type="dcterms:W3CDTF">2024-04-19T17:59:16Z</dcterms:modified>
</cp:coreProperties>
</file>